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79" r:id="rId8"/>
    <p:sldId id="28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Lst>
  <p:sldSz cx="12192000" cy="6858000"/>
  <p:notesSz cx="6858000" cy="9144000"/>
  <p:embeddedFontLst>
    <p:embeddedFont>
      <p:font typeface="Garamond" panose="02020404030301010803" pitchFamily="18" charset="0"/>
      <p:regular r:id="rId27"/>
      <p:bold r:id="rId28"/>
      <p:italic r:id="rId29"/>
    </p:embeddedFont>
    <p:embeddedFont>
      <p:font typeface="Calibri" panose="020F050202020403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jXBGxxTdnhiIdDjB+NzHQtQbw9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835" y="4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42292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Google Shape;23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t>http://www.nouvelle-voiepro.fr/</a:t>
            </a:r>
            <a:endParaRPr/>
          </a:p>
          <a:p>
            <a:pPr marL="0" lvl="0" indent="0" algn="l" rtl="0">
              <a:spcBef>
                <a:spcPts val="0"/>
              </a:spcBef>
              <a:spcAft>
                <a:spcPts val="0"/>
              </a:spcAft>
              <a:buNone/>
            </a:pPr>
            <a:endParaRPr/>
          </a:p>
        </p:txBody>
      </p:sp>
      <p:sp>
        <p:nvSpPr>
          <p:cNvPr id="236" name="Google Shape;23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9" name="Google Shape;25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 name="Google Shape;27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8" name="Google Shape;29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t>Contexte : l’année de troisième, un palier d’orientation</a:t>
            </a:r>
            <a:endParaRPr/>
          </a:p>
          <a:p>
            <a:pPr marL="0" lvl="0" indent="0" algn="l" rtl="0">
              <a:spcBef>
                <a:spcPts val="0"/>
              </a:spcBef>
              <a:spcAft>
                <a:spcPts val="0"/>
              </a:spcAft>
              <a:buNone/>
            </a:pPr>
            <a:r>
              <a:rPr lang="fr-FR"/>
              <a:t>Objectif : passation d’un quiz pour que les élèves puissent vérifier leur niveau d’information sur le post-troisième et commencent progressivement à amorcer une réflexion sur leur choix d’orientation</a:t>
            </a:r>
            <a:endParaRPr/>
          </a:p>
        </p:txBody>
      </p:sp>
      <p:sp>
        <p:nvSpPr>
          <p:cNvPr id="115" name="Google Shape;11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3" name="Google Shape;31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TITLE">
    <p:bg>
      <p:bgPr>
        <a:solidFill>
          <a:schemeClr val="lt2"/>
        </a:solidFill>
        <a:effectLst/>
      </p:bgPr>
    </p:bg>
    <p:spTree>
      <p:nvGrpSpPr>
        <p:cNvPr id="1" name="Shape 17"/>
        <p:cNvGrpSpPr/>
        <p:nvPr/>
      </p:nvGrpSpPr>
      <p:grpSpPr>
        <a:xfrm>
          <a:off x="0" y="0"/>
          <a:ext cx="0" cy="0"/>
          <a:chOff x="0" y="0"/>
          <a:chExt cx="0" cy="0"/>
        </a:xfrm>
      </p:grpSpPr>
      <p:sp>
        <p:nvSpPr>
          <p:cNvPr id="18" name="Google Shape;18;p25"/>
          <p:cNvSpPr/>
          <p:nvPr/>
        </p:nvSpPr>
        <p:spPr>
          <a:xfrm>
            <a:off x="1" y="0"/>
            <a:ext cx="12192000" cy="6858000"/>
          </a:xfrm>
          <a:prstGeom prst="rect">
            <a:avLst/>
          </a:prstGeom>
          <a:blipFill rotWithShape="1">
            <a:blip r:embed="rId2">
              <a:alphaModFix amt="40000"/>
            </a:blip>
            <a:tile tx="-133350" ty="330200" sx="85000" sy="85000" flip="xy"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5"/>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5"/>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5"/>
          <p:cNvSpPr/>
          <p:nvPr/>
        </p:nvSpPr>
        <p:spPr>
          <a:xfrm>
            <a:off x="5135880" y="1267730"/>
            <a:ext cx="1920240" cy="73152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22;p25"/>
          <p:cNvGrpSpPr/>
          <p:nvPr/>
        </p:nvGrpSpPr>
        <p:grpSpPr>
          <a:xfrm>
            <a:off x="5250180" y="1267730"/>
            <a:ext cx="1691640" cy="645295"/>
            <a:chOff x="5318306" y="1386268"/>
            <a:chExt cx="1567331" cy="645295"/>
          </a:xfrm>
        </p:grpSpPr>
        <p:cxnSp>
          <p:nvCxnSpPr>
            <p:cNvPr id="23" name="Google Shape;23;p25"/>
            <p:cNvCxnSpPr/>
            <p:nvPr/>
          </p:nvCxnSpPr>
          <p:spPr>
            <a:xfrm>
              <a:off x="5318306" y="1386268"/>
              <a:ext cx="0" cy="640080"/>
            </a:xfrm>
            <a:prstGeom prst="straightConnector1">
              <a:avLst/>
            </a:prstGeom>
            <a:solidFill>
              <a:srgbClr val="262626"/>
            </a:solidFill>
            <a:ln w="9525" cap="flat" cmpd="sng">
              <a:solidFill>
                <a:srgbClr val="262626"/>
              </a:solidFill>
              <a:prstDash val="solid"/>
              <a:miter lim="800000"/>
              <a:headEnd type="none" w="sm" len="sm"/>
              <a:tailEnd type="none" w="sm" len="sm"/>
            </a:ln>
          </p:spPr>
        </p:cxnSp>
        <p:cxnSp>
          <p:nvCxnSpPr>
            <p:cNvPr id="24" name="Google Shape;24;p25"/>
            <p:cNvCxnSpPr/>
            <p:nvPr/>
          </p:nvCxnSpPr>
          <p:spPr>
            <a:xfrm>
              <a:off x="6885637" y="1386268"/>
              <a:ext cx="0" cy="640080"/>
            </a:xfrm>
            <a:prstGeom prst="straightConnector1">
              <a:avLst/>
            </a:prstGeom>
            <a:solidFill>
              <a:srgbClr val="262626"/>
            </a:solidFill>
            <a:ln w="9525" cap="flat" cmpd="sng">
              <a:solidFill>
                <a:srgbClr val="262626"/>
              </a:solidFill>
              <a:prstDash val="solid"/>
              <a:miter lim="800000"/>
              <a:headEnd type="none" w="sm" len="sm"/>
              <a:tailEnd type="none" w="sm" len="sm"/>
            </a:ln>
          </p:spPr>
        </p:cxnSp>
        <p:cxnSp>
          <p:nvCxnSpPr>
            <p:cNvPr id="25" name="Google Shape;25;p25"/>
            <p:cNvCxnSpPr/>
            <p:nvPr/>
          </p:nvCxnSpPr>
          <p:spPr>
            <a:xfrm>
              <a:off x="5318306" y="2031563"/>
              <a:ext cx="1567331" cy="0"/>
            </a:xfrm>
            <a:prstGeom prst="straightConnector1">
              <a:avLst/>
            </a:prstGeom>
            <a:solidFill>
              <a:srgbClr val="262626"/>
            </a:solidFill>
            <a:ln w="9525" cap="flat" cmpd="sng">
              <a:solidFill>
                <a:srgbClr val="262626"/>
              </a:solidFill>
              <a:prstDash val="solid"/>
              <a:miter lim="800000"/>
              <a:headEnd type="none" w="sm" len="sm"/>
              <a:tailEnd type="none" w="sm" len="sm"/>
            </a:ln>
          </p:spPr>
        </p:cxnSp>
      </p:grpSp>
      <p:sp>
        <p:nvSpPr>
          <p:cNvPr id="26" name="Google Shape;26;p25"/>
          <p:cNvSpPr txBox="1">
            <a:spLocks noGrp="1"/>
          </p:cNvSpPr>
          <p:nvPr>
            <p:ph type="ctrTitle"/>
          </p:nvPr>
        </p:nvSpPr>
        <p:spPr>
          <a:xfrm>
            <a:off x="1561708" y="2091263"/>
            <a:ext cx="9068586" cy="2590800"/>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Garamond"/>
              <a:buNone/>
              <a:defRPr sz="7200" b="0" cap="none">
                <a:solidFill>
                  <a:srgbClr val="262626"/>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5"/>
          <p:cNvSpPr txBox="1">
            <a:spLocks noGrp="1"/>
          </p:cNvSpPr>
          <p:nvPr>
            <p:ph type="subTitle" idx="1"/>
          </p:nvPr>
        </p:nvSpPr>
        <p:spPr>
          <a:xfrm>
            <a:off x="1562100" y="4682062"/>
            <a:ext cx="9070848" cy="45720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0"/>
              </a:spcBef>
              <a:spcAft>
                <a:spcPts val="0"/>
              </a:spcAft>
              <a:buSzPts val="1600"/>
              <a:buNone/>
              <a:defRPr sz="1600">
                <a:solidFill>
                  <a:srgbClr val="564842"/>
                </a:solidFill>
              </a:defRPr>
            </a:lvl1pPr>
            <a:lvl2pPr lvl="1" algn="ctr">
              <a:lnSpc>
                <a:spcPct val="100000"/>
              </a:lnSpc>
              <a:spcBef>
                <a:spcPts val="500"/>
              </a:spcBef>
              <a:spcAft>
                <a:spcPts val="0"/>
              </a:spcAft>
              <a:buSzPts val="1600"/>
              <a:buNone/>
              <a:defRPr sz="1600"/>
            </a:lvl2pPr>
            <a:lvl3pPr lvl="2" algn="ctr">
              <a:lnSpc>
                <a:spcPct val="100000"/>
              </a:lnSpc>
              <a:spcBef>
                <a:spcPts val="500"/>
              </a:spcBef>
              <a:spcAft>
                <a:spcPts val="0"/>
              </a:spcAft>
              <a:buSzPts val="1600"/>
              <a:buNone/>
              <a:defRPr sz="16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100000"/>
              </a:lnSpc>
              <a:spcBef>
                <a:spcPts val="500"/>
              </a:spcBef>
              <a:spcAft>
                <a:spcPts val="0"/>
              </a:spcAft>
              <a:buSzPts val="1600"/>
              <a:buNone/>
              <a:defRPr sz="1600"/>
            </a:lvl6pPr>
            <a:lvl7pPr lvl="6" algn="ctr">
              <a:lnSpc>
                <a:spcPct val="100000"/>
              </a:lnSpc>
              <a:spcBef>
                <a:spcPts val="500"/>
              </a:spcBef>
              <a:spcAft>
                <a:spcPts val="0"/>
              </a:spcAft>
              <a:buSzPts val="1600"/>
              <a:buNone/>
              <a:defRPr sz="1600"/>
            </a:lvl7pPr>
            <a:lvl8pPr lvl="7" algn="ctr">
              <a:lnSpc>
                <a:spcPct val="100000"/>
              </a:lnSpc>
              <a:spcBef>
                <a:spcPts val="500"/>
              </a:spcBef>
              <a:spcAft>
                <a:spcPts val="0"/>
              </a:spcAft>
              <a:buSzPts val="1600"/>
              <a:buNone/>
              <a:defRPr sz="1600"/>
            </a:lvl8pPr>
            <a:lvl9pPr lvl="8" algn="ctr">
              <a:lnSpc>
                <a:spcPct val="100000"/>
              </a:lnSpc>
              <a:spcBef>
                <a:spcPts val="500"/>
              </a:spcBef>
              <a:spcAft>
                <a:spcPts val="0"/>
              </a:spcAft>
              <a:buSzPts val="1600"/>
              <a:buNone/>
              <a:defRPr sz="1600"/>
            </a:lvl9pPr>
          </a:lstStyle>
          <a:p>
            <a:endParaRPr/>
          </a:p>
        </p:txBody>
      </p:sp>
      <p:sp>
        <p:nvSpPr>
          <p:cNvPr id="28" name="Google Shape;28;p25"/>
          <p:cNvSpPr txBox="1">
            <a:spLocks noGrp="1"/>
          </p:cNvSpPr>
          <p:nvPr>
            <p:ph type="dt" idx="10"/>
          </p:nvPr>
        </p:nvSpPr>
        <p:spPr>
          <a:xfrm>
            <a:off x="5318760" y="1341255"/>
            <a:ext cx="1554480" cy="527213"/>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5"/>
          <p:cNvSpPr txBox="1">
            <a:spLocks noGrp="1"/>
          </p:cNvSpPr>
          <p:nvPr>
            <p:ph type="ftr" idx="11"/>
          </p:nvPr>
        </p:nvSpPr>
        <p:spPr>
          <a:xfrm>
            <a:off x="1453896" y="5212080"/>
            <a:ext cx="5905500"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3F3F3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5"/>
          <p:cNvSpPr txBox="1">
            <a:spLocks noGrp="1"/>
          </p:cNvSpPr>
          <p:nvPr>
            <p:ph type="sldNum" idx="12"/>
          </p:nvPr>
        </p:nvSpPr>
        <p:spPr>
          <a:xfrm>
            <a:off x="8606919" y="5212080"/>
            <a:ext cx="2111881"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sz="1000" b="0" i="0" u="none" strike="noStrike" cap="none">
                <a:solidFill>
                  <a:srgbClr val="3F3F3F"/>
                </a:solidFill>
                <a:latin typeface="Garamond"/>
                <a:ea typeface="Garamond"/>
                <a:cs typeface="Garamond"/>
                <a:sym typeface="Garamond"/>
              </a:defRPr>
            </a:lvl1pPr>
            <a:lvl2pPr marL="0" lvl="1" indent="0" algn="r">
              <a:spcBef>
                <a:spcPts val="0"/>
              </a:spcBef>
              <a:buNone/>
              <a:defRPr sz="1000" b="0" i="0" u="none" strike="noStrike" cap="none">
                <a:solidFill>
                  <a:srgbClr val="3F3F3F"/>
                </a:solidFill>
                <a:latin typeface="Garamond"/>
                <a:ea typeface="Garamond"/>
                <a:cs typeface="Garamond"/>
                <a:sym typeface="Garamond"/>
              </a:defRPr>
            </a:lvl2pPr>
            <a:lvl3pPr marL="0" lvl="2" indent="0" algn="r">
              <a:spcBef>
                <a:spcPts val="0"/>
              </a:spcBef>
              <a:buNone/>
              <a:defRPr sz="1000" b="0" i="0" u="none" strike="noStrike" cap="none">
                <a:solidFill>
                  <a:srgbClr val="3F3F3F"/>
                </a:solidFill>
                <a:latin typeface="Garamond"/>
                <a:ea typeface="Garamond"/>
                <a:cs typeface="Garamond"/>
                <a:sym typeface="Garamond"/>
              </a:defRPr>
            </a:lvl3pPr>
            <a:lvl4pPr marL="0" lvl="3" indent="0" algn="r">
              <a:spcBef>
                <a:spcPts val="0"/>
              </a:spcBef>
              <a:buNone/>
              <a:defRPr sz="1000" b="0" i="0" u="none" strike="noStrike" cap="none">
                <a:solidFill>
                  <a:srgbClr val="3F3F3F"/>
                </a:solidFill>
                <a:latin typeface="Garamond"/>
                <a:ea typeface="Garamond"/>
                <a:cs typeface="Garamond"/>
                <a:sym typeface="Garamond"/>
              </a:defRPr>
            </a:lvl4pPr>
            <a:lvl5pPr marL="0" lvl="4" indent="0" algn="r">
              <a:spcBef>
                <a:spcPts val="0"/>
              </a:spcBef>
              <a:buNone/>
              <a:defRPr sz="1000" b="0" i="0" u="none" strike="noStrike" cap="none">
                <a:solidFill>
                  <a:srgbClr val="3F3F3F"/>
                </a:solidFill>
                <a:latin typeface="Garamond"/>
                <a:ea typeface="Garamond"/>
                <a:cs typeface="Garamond"/>
                <a:sym typeface="Garamond"/>
              </a:defRPr>
            </a:lvl5pPr>
            <a:lvl6pPr marL="0" lvl="5" indent="0" algn="r">
              <a:spcBef>
                <a:spcPts val="0"/>
              </a:spcBef>
              <a:buNone/>
              <a:defRPr sz="1000" b="0" i="0" u="none" strike="noStrike" cap="none">
                <a:solidFill>
                  <a:srgbClr val="3F3F3F"/>
                </a:solidFill>
                <a:latin typeface="Garamond"/>
                <a:ea typeface="Garamond"/>
                <a:cs typeface="Garamond"/>
                <a:sym typeface="Garamond"/>
              </a:defRPr>
            </a:lvl6pPr>
            <a:lvl7pPr marL="0" lvl="6" indent="0" algn="r">
              <a:spcBef>
                <a:spcPts val="0"/>
              </a:spcBef>
              <a:buNone/>
              <a:defRPr sz="1000" b="0" i="0" u="none" strike="noStrike" cap="none">
                <a:solidFill>
                  <a:srgbClr val="3F3F3F"/>
                </a:solidFill>
                <a:latin typeface="Garamond"/>
                <a:ea typeface="Garamond"/>
                <a:cs typeface="Garamond"/>
                <a:sym typeface="Garamond"/>
              </a:defRPr>
            </a:lvl7pPr>
            <a:lvl8pPr marL="0" lvl="7" indent="0" algn="r">
              <a:spcBef>
                <a:spcPts val="0"/>
              </a:spcBef>
              <a:buNone/>
              <a:defRPr sz="1000" b="0" i="0" u="none" strike="noStrike" cap="none">
                <a:solidFill>
                  <a:srgbClr val="3F3F3F"/>
                </a:solidFill>
                <a:latin typeface="Garamond"/>
                <a:ea typeface="Garamond"/>
                <a:cs typeface="Garamond"/>
                <a:sym typeface="Garamond"/>
              </a:defRPr>
            </a:lvl8pPr>
            <a:lvl9pPr marL="0" lvl="8" indent="0" algn="r">
              <a:spcBef>
                <a:spcPts val="0"/>
              </a:spcBef>
              <a:buNone/>
              <a:defRPr sz="1000" b="0" i="0" u="none" strike="noStrike" cap="none">
                <a:solidFill>
                  <a:srgbClr val="3F3F3F"/>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94"/>
        <p:cNvGrpSpPr/>
        <p:nvPr/>
      </p:nvGrpSpPr>
      <p:grpSpPr>
        <a:xfrm>
          <a:off x="0" y="0"/>
          <a:ext cx="0" cy="0"/>
          <a:chOff x="0" y="0"/>
          <a:chExt cx="0" cy="0"/>
        </a:xfrm>
      </p:grpSpPr>
      <p:sp>
        <p:nvSpPr>
          <p:cNvPr id="95" name="Google Shape;95;p3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34"/>
          <p:cNvSpPr txBox="1">
            <a:spLocks noGrp="1"/>
          </p:cNvSpPr>
          <p:nvPr>
            <p:ph type="body" idx="1"/>
          </p:nvPr>
        </p:nvSpPr>
        <p:spPr>
          <a:xfrm rot="5400000">
            <a:off x="4130040" y="-960120"/>
            <a:ext cx="3931920" cy="10058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97" name="Google Shape;97;p34"/>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4"/>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34"/>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100"/>
        <p:cNvGrpSpPr/>
        <p:nvPr/>
      </p:nvGrpSpPr>
      <p:grpSpPr>
        <a:xfrm>
          <a:off x="0" y="0"/>
          <a:ext cx="0" cy="0"/>
          <a:chOff x="0" y="0"/>
          <a:chExt cx="0" cy="0"/>
        </a:xfrm>
      </p:grpSpPr>
      <p:sp>
        <p:nvSpPr>
          <p:cNvPr id="101" name="Google Shape;101;p35"/>
          <p:cNvSpPr txBox="1">
            <a:spLocks noGrp="1"/>
          </p:cNvSpPr>
          <p:nvPr>
            <p:ph type="title"/>
          </p:nvPr>
        </p:nvSpPr>
        <p:spPr>
          <a:xfrm rot="5400000">
            <a:off x="7543800" y="2209800"/>
            <a:ext cx="5257800" cy="2362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35"/>
          <p:cNvSpPr txBox="1">
            <a:spLocks noGrp="1"/>
          </p:cNvSpPr>
          <p:nvPr>
            <p:ph type="body" idx="1"/>
          </p:nvPr>
        </p:nvSpPr>
        <p:spPr>
          <a:xfrm rot="5400000">
            <a:off x="2247900" y="-647700"/>
            <a:ext cx="5257800" cy="8077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103" name="Google Shape;103;p35"/>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35"/>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35"/>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31"/>
        <p:cNvGrpSpPr/>
        <p:nvPr/>
      </p:nvGrpSpPr>
      <p:grpSpPr>
        <a:xfrm>
          <a:off x="0" y="0"/>
          <a:ext cx="0" cy="0"/>
          <a:chOff x="0" y="0"/>
          <a:chExt cx="0" cy="0"/>
        </a:xfrm>
      </p:grpSpPr>
      <p:sp>
        <p:nvSpPr>
          <p:cNvPr id="32" name="Google Shape;32;p26"/>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6"/>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6"/>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38" name="Google Shape;38;p27"/>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1"/>
        <p:cNvGrpSpPr/>
        <p:nvPr/>
      </p:nvGrpSpPr>
      <p:grpSpPr>
        <a:xfrm>
          <a:off x="0" y="0"/>
          <a:ext cx="0" cy="0"/>
          <a:chOff x="0" y="0"/>
          <a:chExt cx="0" cy="0"/>
        </a:xfrm>
      </p:grpSpPr>
      <p:sp>
        <p:nvSpPr>
          <p:cNvPr id="42" name="Google Shape;42;p28"/>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28"/>
          <p:cNvSpPr txBox="1">
            <a:spLocks noGrp="1"/>
          </p:cNvSpPr>
          <p:nvPr>
            <p:ph type="body" idx="1"/>
          </p:nvPr>
        </p:nvSpPr>
        <p:spPr>
          <a:xfrm>
            <a:off x="106680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44" name="Google Shape;44;p28"/>
          <p:cNvSpPr txBox="1">
            <a:spLocks noGrp="1"/>
          </p:cNvSpPr>
          <p:nvPr>
            <p:ph type="body" idx="2"/>
          </p:nvPr>
        </p:nvSpPr>
        <p:spPr>
          <a:xfrm>
            <a:off x="637032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45" name="Google Shape;45;p28"/>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8"/>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8"/>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re de section" type="secHead">
  <p:cSld name="SECTION_HEADER">
    <p:bg>
      <p:bgPr>
        <a:solidFill>
          <a:schemeClr val="lt2"/>
        </a:solidFill>
        <a:effectLst/>
      </p:bgPr>
    </p:bg>
    <p:spTree>
      <p:nvGrpSpPr>
        <p:cNvPr id="1" name="Shape 48"/>
        <p:cNvGrpSpPr/>
        <p:nvPr/>
      </p:nvGrpSpPr>
      <p:grpSpPr>
        <a:xfrm>
          <a:off x="0" y="0"/>
          <a:ext cx="0" cy="0"/>
          <a:chOff x="0" y="0"/>
          <a:chExt cx="0" cy="0"/>
        </a:xfrm>
      </p:grpSpPr>
      <p:sp>
        <p:nvSpPr>
          <p:cNvPr id="49" name="Google Shape;49;p29"/>
          <p:cNvSpPr/>
          <p:nvPr/>
        </p:nvSpPr>
        <p:spPr>
          <a:xfrm>
            <a:off x="11784" y="0"/>
            <a:ext cx="12192000" cy="6858000"/>
          </a:xfrm>
          <a:prstGeom prst="rect">
            <a:avLst/>
          </a:prstGeom>
          <a:blipFill rotWithShape="1">
            <a:blip r:embed="rId2">
              <a:alphaModFix amt="40000"/>
            </a:blip>
            <a:tile tx="-133350" ty="330200" sx="85000" sy="85000" flip="xy"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9"/>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9"/>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9"/>
          <p:cNvSpPr/>
          <p:nvPr/>
        </p:nvSpPr>
        <p:spPr>
          <a:xfrm>
            <a:off x="5135880" y="1267730"/>
            <a:ext cx="1920240" cy="73152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 name="Google Shape;53;p29"/>
          <p:cNvGrpSpPr/>
          <p:nvPr/>
        </p:nvGrpSpPr>
        <p:grpSpPr>
          <a:xfrm>
            <a:off x="5250180" y="1267730"/>
            <a:ext cx="1691640" cy="645295"/>
            <a:chOff x="5318306" y="1386268"/>
            <a:chExt cx="1567331" cy="645295"/>
          </a:xfrm>
        </p:grpSpPr>
        <p:cxnSp>
          <p:nvCxnSpPr>
            <p:cNvPr id="54" name="Google Shape;54;p29"/>
            <p:cNvCxnSpPr/>
            <p:nvPr/>
          </p:nvCxnSpPr>
          <p:spPr>
            <a:xfrm>
              <a:off x="5318306" y="1386268"/>
              <a:ext cx="0" cy="640080"/>
            </a:xfrm>
            <a:prstGeom prst="straightConnector1">
              <a:avLst/>
            </a:prstGeom>
            <a:solidFill>
              <a:srgbClr val="262626"/>
            </a:solidFill>
            <a:ln w="9525" cap="flat" cmpd="sng">
              <a:solidFill>
                <a:srgbClr val="7D3B12"/>
              </a:solidFill>
              <a:prstDash val="solid"/>
              <a:miter lim="800000"/>
              <a:headEnd type="none" w="sm" len="sm"/>
              <a:tailEnd type="none" w="sm" len="sm"/>
            </a:ln>
          </p:spPr>
        </p:cxnSp>
        <p:cxnSp>
          <p:nvCxnSpPr>
            <p:cNvPr id="55" name="Google Shape;55;p29"/>
            <p:cNvCxnSpPr/>
            <p:nvPr/>
          </p:nvCxnSpPr>
          <p:spPr>
            <a:xfrm>
              <a:off x="6885637" y="1386268"/>
              <a:ext cx="0" cy="640080"/>
            </a:xfrm>
            <a:prstGeom prst="straightConnector1">
              <a:avLst/>
            </a:prstGeom>
            <a:solidFill>
              <a:srgbClr val="262626"/>
            </a:solidFill>
            <a:ln w="9525" cap="flat" cmpd="sng">
              <a:solidFill>
                <a:srgbClr val="7D3B12"/>
              </a:solidFill>
              <a:prstDash val="solid"/>
              <a:miter lim="800000"/>
              <a:headEnd type="none" w="sm" len="sm"/>
              <a:tailEnd type="none" w="sm" len="sm"/>
            </a:ln>
          </p:spPr>
        </p:cxnSp>
        <p:cxnSp>
          <p:nvCxnSpPr>
            <p:cNvPr id="56" name="Google Shape;56;p29"/>
            <p:cNvCxnSpPr/>
            <p:nvPr/>
          </p:nvCxnSpPr>
          <p:spPr>
            <a:xfrm>
              <a:off x="5318306" y="2031563"/>
              <a:ext cx="1567331" cy="0"/>
            </a:xfrm>
            <a:prstGeom prst="straightConnector1">
              <a:avLst/>
            </a:prstGeom>
            <a:solidFill>
              <a:srgbClr val="262626"/>
            </a:solidFill>
            <a:ln w="9525" cap="flat" cmpd="sng">
              <a:solidFill>
                <a:srgbClr val="7D3B12"/>
              </a:solidFill>
              <a:prstDash val="solid"/>
              <a:miter lim="800000"/>
              <a:headEnd type="none" w="sm" len="sm"/>
              <a:tailEnd type="none" w="sm" len="sm"/>
            </a:ln>
          </p:spPr>
        </p:cxnSp>
      </p:grpSp>
      <p:sp>
        <p:nvSpPr>
          <p:cNvPr id="57" name="Google Shape;57;p29"/>
          <p:cNvSpPr txBox="1">
            <a:spLocks noGrp="1"/>
          </p:cNvSpPr>
          <p:nvPr>
            <p:ph type="title"/>
          </p:nvPr>
        </p:nvSpPr>
        <p:spPr>
          <a:xfrm>
            <a:off x="1563623" y="2094309"/>
            <a:ext cx="9070848" cy="2587752"/>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Garamond"/>
              <a:buNone/>
              <a:defRPr sz="7200" cap="none">
                <a:solidFill>
                  <a:srgbClr val="262626"/>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29"/>
          <p:cNvSpPr txBox="1">
            <a:spLocks noGrp="1"/>
          </p:cNvSpPr>
          <p:nvPr>
            <p:ph type="body" idx="1"/>
          </p:nvPr>
        </p:nvSpPr>
        <p:spPr>
          <a:xfrm>
            <a:off x="1563624" y="4682062"/>
            <a:ext cx="9070848" cy="457200"/>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900"/>
              </a:spcBef>
              <a:spcAft>
                <a:spcPts val="0"/>
              </a:spcAft>
              <a:buSzPts val="1600"/>
              <a:buNone/>
              <a:defRPr sz="1600">
                <a:solidFill>
                  <a:schemeClr val="dk2"/>
                </a:solidFill>
              </a:defRPr>
            </a:lvl1pPr>
            <a:lvl2pPr marL="914400" lvl="1" indent="-228600" algn="l">
              <a:lnSpc>
                <a:spcPct val="100000"/>
              </a:lnSpc>
              <a:spcBef>
                <a:spcPts val="500"/>
              </a:spcBef>
              <a:spcAft>
                <a:spcPts val="0"/>
              </a:spcAft>
              <a:buSzPts val="1600"/>
              <a:buNone/>
              <a:defRPr sz="1600">
                <a:solidFill>
                  <a:srgbClr val="888888"/>
                </a:solidFill>
              </a:defRPr>
            </a:lvl2pPr>
            <a:lvl3pPr marL="1371600" lvl="2" indent="-228600" algn="l">
              <a:lnSpc>
                <a:spcPct val="100000"/>
              </a:lnSpc>
              <a:spcBef>
                <a:spcPts val="500"/>
              </a:spcBef>
              <a:spcAft>
                <a:spcPts val="0"/>
              </a:spcAft>
              <a:buSzPts val="1600"/>
              <a:buNone/>
              <a:defRPr sz="1600">
                <a:solidFill>
                  <a:srgbClr val="888888"/>
                </a:solidFill>
              </a:defRPr>
            </a:lvl3pPr>
            <a:lvl4pPr marL="1828800" lvl="3" indent="-228600" algn="l">
              <a:lnSpc>
                <a:spcPct val="100000"/>
              </a:lnSpc>
              <a:spcBef>
                <a:spcPts val="500"/>
              </a:spcBef>
              <a:spcAft>
                <a:spcPts val="0"/>
              </a:spcAft>
              <a:buSzPts val="1400"/>
              <a:buNone/>
              <a:defRPr sz="1400">
                <a:solidFill>
                  <a:srgbClr val="888888"/>
                </a:solidFill>
              </a:defRPr>
            </a:lvl4pPr>
            <a:lvl5pPr marL="2286000" lvl="4" indent="-228600" algn="l">
              <a:lnSpc>
                <a:spcPct val="100000"/>
              </a:lnSpc>
              <a:spcBef>
                <a:spcPts val="500"/>
              </a:spcBef>
              <a:spcAft>
                <a:spcPts val="0"/>
              </a:spcAft>
              <a:buSzPts val="1400"/>
              <a:buNone/>
              <a:defRPr sz="1400">
                <a:solidFill>
                  <a:srgbClr val="888888"/>
                </a:solidFill>
              </a:defRPr>
            </a:lvl5pPr>
            <a:lvl6pPr marL="2743200" lvl="5" indent="-228600" algn="l">
              <a:lnSpc>
                <a:spcPct val="100000"/>
              </a:lnSpc>
              <a:spcBef>
                <a:spcPts val="500"/>
              </a:spcBef>
              <a:spcAft>
                <a:spcPts val="0"/>
              </a:spcAft>
              <a:buSzPts val="1400"/>
              <a:buNone/>
              <a:defRPr sz="1400">
                <a:solidFill>
                  <a:srgbClr val="888888"/>
                </a:solidFill>
              </a:defRPr>
            </a:lvl6pPr>
            <a:lvl7pPr marL="3200400" lvl="6" indent="-228600" algn="l">
              <a:lnSpc>
                <a:spcPct val="100000"/>
              </a:lnSpc>
              <a:spcBef>
                <a:spcPts val="500"/>
              </a:spcBef>
              <a:spcAft>
                <a:spcPts val="0"/>
              </a:spcAft>
              <a:buSzPts val="1400"/>
              <a:buNone/>
              <a:defRPr sz="1400">
                <a:solidFill>
                  <a:srgbClr val="888888"/>
                </a:solidFill>
              </a:defRPr>
            </a:lvl7pPr>
            <a:lvl8pPr marL="3657600" lvl="7" indent="-228600" algn="l">
              <a:lnSpc>
                <a:spcPct val="100000"/>
              </a:lnSpc>
              <a:spcBef>
                <a:spcPts val="500"/>
              </a:spcBef>
              <a:spcAft>
                <a:spcPts val="0"/>
              </a:spcAft>
              <a:buSzPts val="1400"/>
              <a:buNone/>
              <a:defRPr sz="1400">
                <a:solidFill>
                  <a:srgbClr val="888888"/>
                </a:solidFill>
              </a:defRPr>
            </a:lvl8pPr>
            <a:lvl9pPr marL="4114800" lvl="8" indent="-228600" algn="l">
              <a:lnSpc>
                <a:spcPct val="100000"/>
              </a:lnSpc>
              <a:spcBef>
                <a:spcPts val="500"/>
              </a:spcBef>
              <a:spcAft>
                <a:spcPts val="0"/>
              </a:spcAft>
              <a:buSzPts val="1400"/>
              <a:buNone/>
              <a:defRPr sz="1400">
                <a:solidFill>
                  <a:srgbClr val="888888"/>
                </a:solidFill>
              </a:defRPr>
            </a:lvl9pPr>
          </a:lstStyle>
          <a:p>
            <a:endParaRPr/>
          </a:p>
        </p:txBody>
      </p:sp>
      <p:sp>
        <p:nvSpPr>
          <p:cNvPr id="59" name="Google Shape;59;p29"/>
          <p:cNvSpPr txBox="1">
            <a:spLocks noGrp="1"/>
          </p:cNvSpPr>
          <p:nvPr>
            <p:ph type="dt" idx="10"/>
          </p:nvPr>
        </p:nvSpPr>
        <p:spPr>
          <a:xfrm>
            <a:off x="5321808" y="1344502"/>
            <a:ext cx="1554480" cy="53035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9"/>
          <p:cNvSpPr txBox="1">
            <a:spLocks noGrp="1"/>
          </p:cNvSpPr>
          <p:nvPr>
            <p:ph type="ftr" idx="11"/>
          </p:nvPr>
        </p:nvSpPr>
        <p:spPr>
          <a:xfrm>
            <a:off x="1453896" y="5212080"/>
            <a:ext cx="5907024"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9"/>
          <p:cNvSpPr txBox="1">
            <a:spLocks noGrp="1"/>
          </p:cNvSpPr>
          <p:nvPr>
            <p:ph type="sldNum" idx="12"/>
          </p:nvPr>
        </p:nvSpPr>
        <p:spPr>
          <a:xfrm>
            <a:off x="8604504" y="5212080"/>
            <a:ext cx="2112264"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62"/>
        <p:cNvGrpSpPr/>
        <p:nvPr/>
      </p:nvGrpSpPr>
      <p:grpSpPr>
        <a:xfrm>
          <a:off x="0" y="0"/>
          <a:ext cx="0" cy="0"/>
          <a:chOff x="0" y="0"/>
          <a:chExt cx="0" cy="0"/>
        </a:xfrm>
      </p:grpSpPr>
      <p:sp>
        <p:nvSpPr>
          <p:cNvPr id="63" name="Google Shape;63;p30"/>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30"/>
          <p:cNvSpPr txBox="1">
            <a:spLocks noGrp="1"/>
          </p:cNvSpPr>
          <p:nvPr>
            <p:ph type="body" idx="1"/>
          </p:nvPr>
        </p:nvSpPr>
        <p:spPr>
          <a:xfrm>
            <a:off x="106984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800"/>
              <a:buNone/>
              <a:defRPr sz="1800" b="0">
                <a:solidFill>
                  <a:schemeClr val="dk2"/>
                </a:solidFill>
                <a:latin typeface="Garamond"/>
                <a:ea typeface="Garamond"/>
                <a:cs typeface="Garamond"/>
                <a:sym typeface="Garamond"/>
              </a:defRPr>
            </a:lvl1pPr>
            <a:lvl2pPr marL="914400" lvl="1" indent="-228600" algn="l">
              <a:lnSpc>
                <a:spcPct val="100000"/>
              </a:lnSpc>
              <a:spcBef>
                <a:spcPts val="500"/>
              </a:spcBef>
              <a:spcAft>
                <a:spcPts val="0"/>
              </a:spcAft>
              <a:buSzPts val="1800"/>
              <a:buNone/>
              <a:defRPr sz="18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65" name="Google Shape;65;p30"/>
          <p:cNvSpPr txBox="1">
            <a:spLocks noGrp="1"/>
          </p:cNvSpPr>
          <p:nvPr>
            <p:ph type="body" idx="2"/>
          </p:nvPr>
        </p:nvSpPr>
        <p:spPr>
          <a:xfrm>
            <a:off x="1069848" y="2755898"/>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66" name="Google Shape;66;p30"/>
          <p:cNvSpPr txBox="1">
            <a:spLocks noGrp="1"/>
          </p:cNvSpPr>
          <p:nvPr>
            <p:ph type="body" idx="3"/>
          </p:nvPr>
        </p:nvSpPr>
        <p:spPr>
          <a:xfrm>
            <a:off x="637336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800"/>
              <a:buNone/>
              <a:defRPr sz="1800" b="0">
                <a:solidFill>
                  <a:schemeClr val="dk2"/>
                </a:solidFill>
              </a:defRPr>
            </a:lvl1pPr>
            <a:lvl2pPr marL="914400" lvl="1" indent="-228600" algn="l">
              <a:lnSpc>
                <a:spcPct val="100000"/>
              </a:lnSpc>
              <a:spcBef>
                <a:spcPts val="500"/>
              </a:spcBef>
              <a:spcAft>
                <a:spcPts val="0"/>
              </a:spcAft>
              <a:buSzPts val="1800"/>
              <a:buNone/>
              <a:defRPr sz="18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67" name="Google Shape;67;p30"/>
          <p:cNvSpPr txBox="1">
            <a:spLocks noGrp="1"/>
          </p:cNvSpPr>
          <p:nvPr>
            <p:ph type="body" idx="4"/>
          </p:nvPr>
        </p:nvSpPr>
        <p:spPr>
          <a:xfrm>
            <a:off x="6373368" y="2756581"/>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68" name="Google Shape;68;p30"/>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0"/>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0"/>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71"/>
        <p:cNvGrpSpPr/>
        <p:nvPr/>
      </p:nvGrpSpPr>
      <p:grpSpPr>
        <a:xfrm>
          <a:off x="0" y="0"/>
          <a:ext cx="0" cy="0"/>
          <a:chOff x="0" y="0"/>
          <a:chExt cx="0" cy="0"/>
        </a:xfrm>
      </p:grpSpPr>
      <p:sp>
        <p:nvSpPr>
          <p:cNvPr id="72" name="Google Shape;72;p31"/>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31"/>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1"/>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1"/>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u avec légende" type="objTx">
  <p:cSld name="OBJECT_WITH_CAPTION_TEXT">
    <p:spTree>
      <p:nvGrpSpPr>
        <p:cNvPr id="1" name="Shape 76"/>
        <p:cNvGrpSpPr/>
        <p:nvPr/>
      </p:nvGrpSpPr>
      <p:grpSpPr>
        <a:xfrm>
          <a:off x="0" y="0"/>
          <a:ext cx="0" cy="0"/>
          <a:chOff x="0" y="0"/>
          <a:chExt cx="0" cy="0"/>
        </a:xfrm>
      </p:grpSpPr>
      <p:sp>
        <p:nvSpPr>
          <p:cNvPr id="77" name="Google Shape;77;p32"/>
          <p:cNvSpPr/>
          <p:nvPr/>
        </p:nvSpPr>
        <p:spPr>
          <a:xfrm>
            <a:off x="9020386" y="237744"/>
            <a:ext cx="2926080"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2"/>
          <p:cNvSpPr txBox="1">
            <a:spLocks noGrp="1"/>
          </p:cNvSpPr>
          <p:nvPr>
            <p:ph type="title"/>
          </p:nvPr>
        </p:nvSpPr>
        <p:spPr>
          <a:xfrm>
            <a:off x="9296400" y="607392"/>
            <a:ext cx="2430780" cy="164592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800"/>
              <a:buFont typeface="Garamond"/>
              <a:buNone/>
              <a:defRPr sz="2800" b="0" cap="none">
                <a:solidFill>
                  <a:schemeClr val="dk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32"/>
          <p:cNvSpPr txBox="1">
            <a:spLocks noGrp="1"/>
          </p:cNvSpPr>
          <p:nvPr>
            <p:ph type="body" idx="1"/>
          </p:nvPr>
        </p:nvSpPr>
        <p:spPr>
          <a:xfrm>
            <a:off x="685800" y="609600"/>
            <a:ext cx="7772400" cy="5334000"/>
          </a:xfrm>
          <a:prstGeom prst="rect">
            <a:avLst/>
          </a:prstGeom>
          <a:noFill/>
          <a:ln>
            <a:noFill/>
          </a:ln>
        </p:spPr>
        <p:txBody>
          <a:bodyPr spcFirstLastPara="1" wrap="square" lIns="91425" tIns="45700" rIns="91425" bIns="45700" anchor="t" anchorCtr="0">
            <a:normAutofit/>
          </a:bodyPr>
          <a:lstStyle>
            <a:lvl1pPr marL="457200" lvl="0" indent="-349250" algn="l">
              <a:lnSpc>
                <a:spcPct val="100000"/>
              </a:lnSpc>
              <a:spcBef>
                <a:spcPts val="900"/>
              </a:spcBef>
              <a:spcAft>
                <a:spcPts val="0"/>
              </a:spcAft>
              <a:buSzPts val="1900"/>
              <a:buChar char="◦"/>
              <a:defRPr sz="19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80" name="Google Shape;80;p32"/>
          <p:cNvSpPr txBox="1">
            <a:spLocks noGrp="1"/>
          </p:cNvSpPr>
          <p:nvPr>
            <p:ph type="body" idx="2"/>
          </p:nvPr>
        </p:nvSpPr>
        <p:spPr>
          <a:xfrm>
            <a:off x="9296400" y="2286000"/>
            <a:ext cx="2430780" cy="3505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chemeClr val="dk1"/>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81" name="Google Shape;81;p32"/>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2"/>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2"/>
          <p:cNvSpPr txBox="1">
            <a:spLocks noGrp="1"/>
          </p:cNvSpPr>
          <p:nvPr>
            <p:ph type="sldNum" idx="12"/>
          </p:nvPr>
        </p:nvSpPr>
        <p:spPr>
          <a:xfrm>
            <a:off x="10396728" y="6227064"/>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84" name="Google Shape;84;p32"/>
          <p:cNvSpPr/>
          <p:nvPr/>
        </p:nvSpPr>
        <p:spPr>
          <a:xfrm>
            <a:off x="9157546" y="374904"/>
            <a:ext cx="2651760"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Image avec légende" type="picTx">
  <p:cSld name="PICTURE_WITH_CAPTION_TEXT">
    <p:spTree>
      <p:nvGrpSpPr>
        <p:cNvPr id="1" name="Shape 85"/>
        <p:cNvGrpSpPr/>
        <p:nvPr/>
      </p:nvGrpSpPr>
      <p:grpSpPr>
        <a:xfrm>
          <a:off x="0" y="0"/>
          <a:ext cx="0" cy="0"/>
          <a:chOff x="0" y="0"/>
          <a:chExt cx="0" cy="0"/>
        </a:xfrm>
      </p:grpSpPr>
      <p:sp>
        <p:nvSpPr>
          <p:cNvPr id="86" name="Google Shape;86;p33"/>
          <p:cNvSpPr/>
          <p:nvPr/>
        </p:nvSpPr>
        <p:spPr>
          <a:xfrm>
            <a:off x="9020386" y="237744"/>
            <a:ext cx="2926080"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3"/>
          <p:cNvSpPr txBox="1">
            <a:spLocks noGrp="1"/>
          </p:cNvSpPr>
          <p:nvPr>
            <p:ph type="title"/>
          </p:nvPr>
        </p:nvSpPr>
        <p:spPr>
          <a:xfrm>
            <a:off x="9296400" y="603504"/>
            <a:ext cx="2432304" cy="164592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800"/>
              <a:buFont typeface="Garamond"/>
              <a:buNone/>
              <a:defRPr sz="2800" b="0">
                <a:solidFill>
                  <a:schemeClr val="dk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33"/>
          <p:cNvSpPr>
            <a:spLocks noGrp="1"/>
          </p:cNvSpPr>
          <p:nvPr>
            <p:ph type="pic" idx="2"/>
          </p:nvPr>
        </p:nvSpPr>
        <p:spPr>
          <a:xfrm>
            <a:off x="228599" y="237744"/>
            <a:ext cx="8531352" cy="6382512"/>
          </a:xfrm>
          <a:prstGeom prst="rect">
            <a:avLst/>
          </a:prstGeom>
          <a:solidFill>
            <a:srgbClr val="BFB9B9"/>
          </a:solidFill>
          <a:ln>
            <a:noFill/>
          </a:ln>
        </p:spPr>
      </p:sp>
      <p:sp>
        <p:nvSpPr>
          <p:cNvPr id="89" name="Google Shape;89;p33"/>
          <p:cNvSpPr txBox="1">
            <a:spLocks noGrp="1"/>
          </p:cNvSpPr>
          <p:nvPr>
            <p:ph type="body" idx="1"/>
          </p:nvPr>
        </p:nvSpPr>
        <p:spPr>
          <a:xfrm>
            <a:off x="9296400" y="2286000"/>
            <a:ext cx="2432304" cy="350215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chemeClr val="dk1"/>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90" name="Google Shape;90;p33"/>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33"/>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sz="10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33"/>
          <p:cNvSpPr txBox="1">
            <a:spLocks noGrp="1"/>
          </p:cNvSpPr>
          <p:nvPr>
            <p:ph type="sldNum" idx="12"/>
          </p:nvPr>
        </p:nvSpPr>
        <p:spPr>
          <a:xfrm>
            <a:off x="10396728" y="6227064"/>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93" name="Google Shape;93;p33"/>
          <p:cNvSpPr/>
          <p:nvPr/>
        </p:nvSpPr>
        <p:spPr>
          <a:xfrm>
            <a:off x="9157546" y="374904"/>
            <a:ext cx="2651760"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p:nvPr/>
        </p:nvSpPr>
        <p:spPr>
          <a:xfrm>
            <a:off x="234696" y="237744"/>
            <a:ext cx="11722608"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800"/>
              <a:buFont typeface="Garamond"/>
              <a:buNone/>
              <a:defRPr sz="4800" b="0" i="0" u="none" strike="noStrike" cap="none">
                <a:solidFill>
                  <a:srgbClr val="262626"/>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4"/>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900"/>
              </a:spcBef>
              <a:spcAft>
                <a:spcPts val="0"/>
              </a:spcAft>
              <a:buClr>
                <a:srgbClr val="262626"/>
              </a:buClr>
              <a:buSzPts val="1800"/>
              <a:buFont typeface="Garamond"/>
              <a:buChar char="◦"/>
              <a:defRPr sz="1800" b="0" i="0" u="none" strike="noStrike" cap="none">
                <a:solidFill>
                  <a:schemeClr val="dk1"/>
                </a:solidFill>
                <a:latin typeface="Garamond"/>
                <a:ea typeface="Garamond"/>
                <a:cs typeface="Garamond"/>
                <a:sym typeface="Garamond"/>
              </a:defRPr>
            </a:lvl1pPr>
            <a:lvl2pPr marL="914400" marR="0" lvl="1" indent="-330200" algn="l" rtl="0">
              <a:lnSpc>
                <a:spcPct val="100000"/>
              </a:lnSpc>
              <a:spcBef>
                <a:spcPts val="500"/>
              </a:spcBef>
              <a:spcAft>
                <a:spcPts val="0"/>
              </a:spcAft>
              <a:buClr>
                <a:srgbClr val="262626"/>
              </a:buClr>
              <a:buSzPts val="1600"/>
              <a:buFont typeface="Garamond"/>
              <a:buChar char="◦"/>
              <a:defRPr sz="1600" b="0" i="0" u="none" strike="noStrike" cap="none">
                <a:solidFill>
                  <a:schemeClr val="dk1"/>
                </a:solidFill>
                <a:latin typeface="Garamond"/>
                <a:ea typeface="Garamond"/>
                <a:cs typeface="Garamond"/>
                <a:sym typeface="Garamond"/>
              </a:defRPr>
            </a:lvl2pPr>
            <a:lvl3pPr marL="1371600" marR="0" lvl="2"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3pPr>
            <a:lvl4pPr marL="1828800" marR="0" lvl="3"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4pPr>
            <a:lvl5pPr marL="2286000" marR="0" lvl="4"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5pPr>
            <a:lvl6pPr marL="2743200" marR="0" lvl="5"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6pPr>
            <a:lvl7pPr marL="3200400" marR="0" lvl="6"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7pPr>
            <a:lvl8pPr marL="3657600" marR="0" lvl="7"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8pPr>
            <a:lvl9pPr marL="4114800" marR="0" lvl="8"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9pPr>
          </a:lstStyle>
          <a:p>
            <a:endParaRPr/>
          </a:p>
        </p:txBody>
      </p:sp>
      <p:sp>
        <p:nvSpPr>
          <p:cNvPr id="13" name="Google Shape;13;p24"/>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000" b="0" i="0" u="none" strike="noStrike" cap="none">
                <a:solidFill>
                  <a:srgbClr val="3F3F3F"/>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4" name="Google Shape;14;p24"/>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marR="0" lvl="0" algn="ctr" rtl="0">
              <a:spcBef>
                <a:spcPts val="0"/>
              </a:spcBef>
              <a:spcAft>
                <a:spcPts val="0"/>
              </a:spcAft>
              <a:buSzPts val="1400"/>
              <a:buNone/>
              <a:defRPr sz="1000" b="0" i="0" u="none" strike="noStrike" cap="none">
                <a:solidFill>
                  <a:srgbClr val="3F3F3F"/>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5" name="Google Shape;15;p24"/>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000" b="0" i="0" u="none" strike="noStrike" cap="none">
                <a:solidFill>
                  <a:srgbClr val="3F3F3F"/>
                </a:solidFill>
                <a:latin typeface="Garamond"/>
                <a:ea typeface="Garamond"/>
                <a:cs typeface="Garamond"/>
                <a:sym typeface="Garamond"/>
              </a:defRPr>
            </a:lvl1pPr>
            <a:lvl2pPr marL="0" marR="0" lvl="1" indent="0" algn="r" rtl="0">
              <a:spcBef>
                <a:spcPts val="0"/>
              </a:spcBef>
              <a:buNone/>
              <a:defRPr sz="1000" b="0" i="0" u="none" strike="noStrike" cap="none">
                <a:solidFill>
                  <a:srgbClr val="3F3F3F"/>
                </a:solidFill>
                <a:latin typeface="Garamond"/>
                <a:ea typeface="Garamond"/>
                <a:cs typeface="Garamond"/>
                <a:sym typeface="Garamond"/>
              </a:defRPr>
            </a:lvl2pPr>
            <a:lvl3pPr marL="0" marR="0" lvl="2" indent="0" algn="r" rtl="0">
              <a:spcBef>
                <a:spcPts val="0"/>
              </a:spcBef>
              <a:buNone/>
              <a:defRPr sz="1000" b="0" i="0" u="none" strike="noStrike" cap="none">
                <a:solidFill>
                  <a:srgbClr val="3F3F3F"/>
                </a:solidFill>
                <a:latin typeface="Garamond"/>
                <a:ea typeface="Garamond"/>
                <a:cs typeface="Garamond"/>
                <a:sym typeface="Garamond"/>
              </a:defRPr>
            </a:lvl3pPr>
            <a:lvl4pPr marL="0" marR="0" lvl="3" indent="0" algn="r" rtl="0">
              <a:spcBef>
                <a:spcPts val="0"/>
              </a:spcBef>
              <a:buNone/>
              <a:defRPr sz="1000" b="0" i="0" u="none" strike="noStrike" cap="none">
                <a:solidFill>
                  <a:srgbClr val="3F3F3F"/>
                </a:solidFill>
                <a:latin typeface="Garamond"/>
                <a:ea typeface="Garamond"/>
                <a:cs typeface="Garamond"/>
                <a:sym typeface="Garamond"/>
              </a:defRPr>
            </a:lvl4pPr>
            <a:lvl5pPr marL="0" marR="0" lvl="4" indent="0" algn="r" rtl="0">
              <a:spcBef>
                <a:spcPts val="0"/>
              </a:spcBef>
              <a:buNone/>
              <a:defRPr sz="1000" b="0" i="0" u="none" strike="noStrike" cap="none">
                <a:solidFill>
                  <a:srgbClr val="3F3F3F"/>
                </a:solidFill>
                <a:latin typeface="Garamond"/>
                <a:ea typeface="Garamond"/>
                <a:cs typeface="Garamond"/>
                <a:sym typeface="Garamond"/>
              </a:defRPr>
            </a:lvl5pPr>
            <a:lvl6pPr marL="0" marR="0" lvl="5" indent="0" algn="r" rtl="0">
              <a:spcBef>
                <a:spcPts val="0"/>
              </a:spcBef>
              <a:buNone/>
              <a:defRPr sz="1000" b="0" i="0" u="none" strike="noStrike" cap="none">
                <a:solidFill>
                  <a:srgbClr val="3F3F3F"/>
                </a:solidFill>
                <a:latin typeface="Garamond"/>
                <a:ea typeface="Garamond"/>
                <a:cs typeface="Garamond"/>
                <a:sym typeface="Garamond"/>
              </a:defRPr>
            </a:lvl6pPr>
            <a:lvl7pPr marL="0" marR="0" lvl="6" indent="0" algn="r" rtl="0">
              <a:spcBef>
                <a:spcPts val="0"/>
              </a:spcBef>
              <a:buNone/>
              <a:defRPr sz="1000" b="0" i="0" u="none" strike="noStrike" cap="none">
                <a:solidFill>
                  <a:srgbClr val="3F3F3F"/>
                </a:solidFill>
                <a:latin typeface="Garamond"/>
                <a:ea typeface="Garamond"/>
                <a:cs typeface="Garamond"/>
                <a:sym typeface="Garamond"/>
              </a:defRPr>
            </a:lvl7pPr>
            <a:lvl8pPr marL="0" marR="0" lvl="7" indent="0" algn="r" rtl="0">
              <a:spcBef>
                <a:spcPts val="0"/>
              </a:spcBef>
              <a:buNone/>
              <a:defRPr sz="1000" b="0" i="0" u="none" strike="noStrike" cap="none">
                <a:solidFill>
                  <a:srgbClr val="3F3F3F"/>
                </a:solidFill>
                <a:latin typeface="Garamond"/>
                <a:ea typeface="Garamond"/>
                <a:cs typeface="Garamond"/>
                <a:sym typeface="Garamond"/>
              </a:defRPr>
            </a:lvl8pPr>
            <a:lvl9pPr marL="0" marR="0" lvl="8" indent="0" algn="r" rtl="0">
              <a:spcBef>
                <a:spcPts val="0"/>
              </a:spcBef>
              <a:buNone/>
              <a:defRPr sz="1000" b="0" i="0" u="none" strike="noStrike" cap="none">
                <a:solidFill>
                  <a:srgbClr val="3F3F3F"/>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fr-FR"/>
              <a:t>‹N°›</a:t>
            </a:fld>
            <a:endParaRPr/>
          </a:p>
        </p:txBody>
      </p:sp>
      <p:sp>
        <p:nvSpPr>
          <p:cNvPr id="16" name="Google Shape;16;p24"/>
          <p:cNvSpPr/>
          <p:nvPr/>
        </p:nvSpPr>
        <p:spPr>
          <a:xfrm>
            <a:off x="371856" y="374904"/>
            <a:ext cx="11448288"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s://www.cidj.com/metiers/metiers-par-centres-d-interets" TargetMode="External"/><Relationship Id="rId3" Type="http://schemas.openxmlformats.org/officeDocument/2006/relationships/notesSlide" Target="../notesSlides/notesSlide18.xml"/><Relationship Id="rId7"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hyperlink" Target="https://www.zoom2choose.eu/?bEc=1" TargetMode="External"/><Relationship Id="rId4" Type="http://schemas.openxmlformats.org/officeDocument/2006/relationships/hyperlink" Target="https://www.oriane.info/quels-metiers-soffrent-vous-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jpo.onisep.fr/?toulouse"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https://www.onisep.fr/"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ilbi-app.com/" TargetMode="External"/><Relationship Id="rId7" Type="http://schemas.openxmlformats.org/officeDocument/2006/relationships/hyperlink" Target="https://www.parcoursmetiers.tv/recherche?q=boulanger&amp;type%5b%5d=metier&amp;type%5b%5d=formation&amp;type%5b%5d=autre"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oniseptv.onisep.fr/onv/bac-pro-systemes-numeriques" TargetMode="External"/><Relationship Id="rId5" Type="http://schemas.openxmlformats.org/officeDocument/2006/relationships/hyperlink" Target="https://www.cci.fr/ressources/formation/orientation-professionnelle/decouverte-du-monde-professionnel/le-mini-stage-de-decouverte-professionnelle" TargetMode="External"/><Relationship Id="rId4" Type="http://schemas.openxmlformats.org/officeDocument/2006/relationships/hyperlink" Target="https://www.cidj.com/metiers/metiers-par-secteur"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g"/><Relationship Id="rId7"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 Id="rId9"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legta-ondes.mon-ent-occitanie.fr/"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lyceecharlesdegaulle.fr/formations/3eme-prepa-metiers/" TargetMode="External"/><Relationship Id="rId5" Type="http://schemas.openxmlformats.org/officeDocument/2006/relationships/hyperlink" Target="https://lpadesaintgaudens.mon-ent-occitanie.fr/" TargetMode="External"/><Relationship Id="rId4" Type="http://schemas.openxmlformats.org/officeDocument/2006/relationships/hyperlink" Target="http://www.lyceeagricolepamiers.f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onisep.fr/ressources/univers-formation/formations/Colleges/classe-de-troisieme-prepa-metiers"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legta-ondes.mon-ent-occitanie.fr/"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hyperlink" Target="https://www.onisep.fr/ressources/univers-formation/formations/Colleges/classe-de-3e-de-l-enseignement-agricole" TargetMode="External"/><Relationship Id="rId1" Type="http://schemas.openxmlformats.org/officeDocument/2006/relationships/slideLayout" Target="../slideLayouts/slideLayout2.xml"/><Relationship Id="rId6" Type="http://schemas.openxmlformats.org/officeDocument/2006/relationships/hyperlink" Target="https://lpadesaintgaudens.mon-ent-occitanie.fr/" TargetMode="External"/><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hyperlink" Target="https://www.mfr-occitanie.fr/" TargetMode="External"/><Relationship Id="rId4" Type="http://schemas.openxmlformats.org/officeDocument/2006/relationships/hyperlink" Target="http://www.lyceeagricolepamiers.fr/" TargetMode="Externa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1561708" y="2091263"/>
            <a:ext cx="9068586" cy="2590800"/>
          </a:xfrm>
          <a:prstGeom prst="rect">
            <a:avLst/>
          </a:prstGeom>
          <a:noFill/>
          <a:ln>
            <a:noFill/>
          </a:ln>
        </p:spPr>
        <p:txBody>
          <a:bodyPr spcFirstLastPara="1" wrap="square" lIns="91425" tIns="45700" rIns="91425" bIns="45700" anchor="ctr" anchorCtr="0">
            <a:noAutofit/>
          </a:bodyPr>
          <a:lstStyle/>
          <a:p>
            <a:pPr marL="0" lvl="0" indent="0" algn="ctr" rtl="0">
              <a:lnSpc>
                <a:spcPct val="83000"/>
              </a:lnSpc>
              <a:spcBef>
                <a:spcPts val="0"/>
              </a:spcBef>
              <a:spcAft>
                <a:spcPts val="0"/>
              </a:spcAft>
              <a:buClr>
                <a:srgbClr val="262626"/>
              </a:buClr>
              <a:buSzPts val="7200"/>
              <a:buFont typeface="Garamond"/>
              <a:buNone/>
            </a:pPr>
            <a:r>
              <a:rPr lang="fr-FR"/>
              <a:t>APRÈS LA CLASSE DE 4</a:t>
            </a:r>
            <a:r>
              <a:rPr lang="fr-FR" baseline="30000"/>
              <a:t>ÈME</a:t>
            </a:r>
            <a:r>
              <a:rPr lang="fr-FR"/>
              <a:t> </a:t>
            </a:r>
            <a:endParaRPr/>
          </a:p>
        </p:txBody>
      </p:sp>
      <p:sp>
        <p:nvSpPr>
          <p:cNvPr id="111" name="Google Shape;111;p1"/>
          <p:cNvSpPr txBox="1">
            <a:spLocks noGrp="1"/>
          </p:cNvSpPr>
          <p:nvPr>
            <p:ph type="subTitle" idx="1"/>
          </p:nvPr>
        </p:nvSpPr>
        <p:spPr>
          <a:xfrm>
            <a:off x="1562100" y="4682062"/>
            <a:ext cx="9070848" cy="698321"/>
          </a:xfrm>
          <a:prstGeom prst="rect">
            <a:avLst/>
          </a:prstGeom>
          <a:noFill/>
          <a:ln>
            <a:noFill/>
          </a:ln>
        </p:spPr>
        <p:txBody>
          <a:bodyPr spcFirstLastPara="1" wrap="square" lIns="91425" tIns="45700" rIns="91425" bIns="45700" anchor="t" anchorCtr="0">
            <a:normAutofit fontScale="92500" lnSpcReduction="20000"/>
          </a:bodyPr>
          <a:lstStyle/>
          <a:p>
            <a:pPr marL="0" lvl="0" indent="0" algn="ctr" rtl="0">
              <a:lnSpc>
                <a:spcPct val="100000"/>
              </a:lnSpc>
              <a:spcBef>
                <a:spcPts val="0"/>
              </a:spcBef>
              <a:spcAft>
                <a:spcPts val="0"/>
              </a:spcAft>
              <a:buSzPct val="100000"/>
              <a:buNone/>
            </a:pPr>
            <a:r>
              <a:rPr lang="fr-FR" b="1" dirty="0" smtClean="0"/>
              <a:t>Florence Junca </a:t>
            </a:r>
            <a:r>
              <a:rPr lang="fr-FR" b="1" dirty="0"/>
              <a:t>– Psychologue </a:t>
            </a:r>
            <a:r>
              <a:rPr lang="fr-FR" b="1" dirty="0" smtClean="0"/>
              <a:t>Éducation </a:t>
            </a:r>
            <a:r>
              <a:rPr lang="fr-FR" b="1" dirty="0"/>
              <a:t>Nationale</a:t>
            </a:r>
            <a:endParaRPr dirty="0"/>
          </a:p>
          <a:p>
            <a:pPr marL="0" lvl="0" indent="0" algn="ctr" rtl="0">
              <a:lnSpc>
                <a:spcPct val="100000"/>
              </a:lnSpc>
              <a:spcBef>
                <a:spcPts val="0"/>
              </a:spcBef>
              <a:spcAft>
                <a:spcPts val="0"/>
              </a:spcAft>
              <a:buSzPct val="100000"/>
              <a:buNone/>
            </a:pPr>
            <a:r>
              <a:rPr lang="fr-FR" dirty="0"/>
              <a:t>Collège </a:t>
            </a:r>
            <a:r>
              <a:rPr lang="fr-FR" dirty="0" smtClean="0"/>
              <a:t>Antonin </a:t>
            </a:r>
            <a:r>
              <a:rPr lang="fr-FR" dirty="0" err="1" smtClean="0"/>
              <a:t>Perbosc</a:t>
            </a:r>
            <a:endParaRPr dirty="0"/>
          </a:p>
          <a:p>
            <a:pPr marL="0" lvl="0" indent="0" algn="ctr" rtl="0">
              <a:lnSpc>
                <a:spcPct val="100000"/>
              </a:lnSpc>
              <a:spcBef>
                <a:spcPts val="0"/>
              </a:spcBef>
              <a:spcAft>
                <a:spcPts val="0"/>
              </a:spcAft>
              <a:buSzPct val="100000"/>
              <a:buNone/>
            </a:pPr>
            <a:r>
              <a:rPr lang="fr-FR" dirty="0" smtClean="0"/>
              <a:t>2023-2024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8"/>
          <p:cNvSpPr txBox="1">
            <a:spLocks noGrp="1"/>
          </p:cNvSpPr>
          <p:nvPr>
            <p:ph type="title"/>
          </p:nvPr>
        </p:nvSpPr>
        <p:spPr>
          <a:xfrm>
            <a:off x="689811" y="536983"/>
            <a:ext cx="10860505" cy="86618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3600"/>
              <a:buFont typeface="Garamond"/>
              <a:buNone/>
            </a:pPr>
            <a:r>
              <a:rPr lang="fr-FR" sz="3600" b="1"/>
              <a:t>Question 4 à 6 : après la classe de 3</a:t>
            </a:r>
            <a:r>
              <a:rPr lang="fr-FR" sz="3600" b="1" baseline="30000"/>
              <a:t>ème</a:t>
            </a:r>
            <a:r>
              <a:rPr lang="fr-FR" sz="3600" b="1"/>
              <a:t>, je peux aller </a:t>
            </a:r>
            <a:r>
              <a:rPr lang="fr-FR" sz="3500" b="1"/>
              <a:t> </a:t>
            </a:r>
            <a:endParaRPr sz="3500" b="1"/>
          </a:p>
        </p:txBody>
      </p:sp>
      <p:sp>
        <p:nvSpPr>
          <p:cNvPr id="172" name="Google Shape;172;p8"/>
          <p:cNvSpPr txBox="1"/>
          <p:nvPr/>
        </p:nvSpPr>
        <p:spPr>
          <a:xfrm>
            <a:off x="401053" y="628491"/>
            <a:ext cx="10785009" cy="1075987"/>
          </a:xfrm>
          <a:prstGeom prst="rect">
            <a:avLst/>
          </a:prstGeom>
          <a:noFill/>
          <a:ln>
            <a:noFill/>
          </a:ln>
        </p:spPr>
        <p:txBody>
          <a:bodyPr spcFirstLastPara="1" wrap="square" lIns="91425" tIns="45700" rIns="91425" bIns="45700" anchor="ctr" anchorCtr="0">
            <a:normAutofit fontScale="90000" lnSpcReduction="10000"/>
          </a:bodyPr>
          <a:lstStyle/>
          <a:p>
            <a:pPr marL="0" marR="0" lvl="0" indent="0" algn="l" rtl="0">
              <a:lnSpc>
                <a:spcPct val="90000"/>
              </a:lnSpc>
              <a:spcBef>
                <a:spcPts val="0"/>
              </a:spcBef>
              <a:spcAft>
                <a:spcPts val="0"/>
              </a:spcAft>
              <a:buClr>
                <a:schemeClr val="dk1"/>
              </a:buClr>
              <a:buSzPct val="100000"/>
              <a:buFont typeface="Garamond"/>
              <a:buNone/>
            </a:pPr>
            <a:r>
              <a:rPr lang="fr-FR" sz="4000" b="1" cap="none">
                <a:solidFill>
                  <a:schemeClr val="dk1"/>
                </a:solidFill>
                <a:latin typeface="Garamond"/>
                <a:ea typeface="Garamond"/>
                <a:cs typeface="Garamond"/>
                <a:sym typeface="Garamond"/>
              </a:rPr>
              <a:t> </a:t>
            </a:r>
            <a:r>
              <a:rPr lang="fr-FR" sz="4000" cap="none">
                <a:solidFill>
                  <a:srgbClr val="262626"/>
                </a:solidFill>
                <a:latin typeface="Garamond"/>
                <a:ea typeface="Garamond"/>
                <a:cs typeface="Garamond"/>
                <a:sym typeface="Garamond"/>
              </a:rPr>
              <a:t/>
            </a:r>
            <a:br>
              <a:rPr lang="fr-FR" sz="4000" cap="none">
                <a:solidFill>
                  <a:srgbClr val="262626"/>
                </a:solidFill>
                <a:latin typeface="Garamond"/>
                <a:ea typeface="Garamond"/>
                <a:cs typeface="Garamond"/>
                <a:sym typeface="Garamond"/>
              </a:rPr>
            </a:br>
            <a:endParaRPr sz="4000" b="1" cap="none">
              <a:solidFill>
                <a:srgbClr val="262626"/>
              </a:solidFill>
              <a:latin typeface="Garamond"/>
              <a:ea typeface="Garamond"/>
              <a:cs typeface="Garamond"/>
              <a:sym typeface="Garamond"/>
            </a:endParaRPr>
          </a:p>
        </p:txBody>
      </p:sp>
      <p:sp>
        <p:nvSpPr>
          <p:cNvPr id="173" name="Google Shape;173;p8"/>
          <p:cNvSpPr txBox="1"/>
          <p:nvPr/>
        </p:nvSpPr>
        <p:spPr>
          <a:xfrm>
            <a:off x="1127662" y="480685"/>
            <a:ext cx="10058400" cy="914204"/>
          </a:xfrm>
          <a:prstGeom prst="rect">
            <a:avLst/>
          </a:prstGeom>
          <a:noFill/>
          <a:ln>
            <a:noFill/>
          </a:ln>
        </p:spPr>
        <p:txBody>
          <a:bodyPr spcFirstLastPara="1" wrap="square" lIns="91425" tIns="45700" rIns="91425" bIns="45700" anchor="ctr" anchorCtr="0">
            <a:normAutofit fontScale="97500"/>
          </a:bodyPr>
          <a:lstStyle/>
          <a:p>
            <a:pPr marL="0" marR="0" lvl="0" indent="0" algn="ctr" rtl="0">
              <a:lnSpc>
                <a:spcPct val="90000"/>
              </a:lnSpc>
              <a:spcBef>
                <a:spcPts val="0"/>
              </a:spcBef>
              <a:spcAft>
                <a:spcPts val="0"/>
              </a:spcAft>
              <a:buClr>
                <a:srgbClr val="262626"/>
              </a:buClr>
              <a:buSzPct val="100000"/>
              <a:buFont typeface="Garamond"/>
              <a:buNone/>
            </a:pPr>
            <a:endParaRPr sz="4800" cap="none">
              <a:solidFill>
                <a:srgbClr val="262626"/>
              </a:solidFill>
              <a:latin typeface="Garamond"/>
              <a:ea typeface="Garamond"/>
              <a:cs typeface="Garamond"/>
              <a:sym typeface="Garamond"/>
            </a:endParaRPr>
          </a:p>
        </p:txBody>
      </p:sp>
      <p:sp>
        <p:nvSpPr>
          <p:cNvPr id="174" name="Google Shape;174;p8"/>
          <p:cNvSpPr/>
          <p:nvPr/>
        </p:nvSpPr>
        <p:spPr>
          <a:xfrm>
            <a:off x="1394910" y="1537164"/>
            <a:ext cx="4430096" cy="626756"/>
          </a:xfrm>
          <a:prstGeom prst="rect">
            <a:avLst/>
          </a:prstGeom>
          <a:solidFill>
            <a:srgbClr val="EEAF89"/>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Voie Générale et technologique </a:t>
            </a:r>
            <a:endParaRPr/>
          </a:p>
        </p:txBody>
      </p:sp>
      <p:sp>
        <p:nvSpPr>
          <p:cNvPr id="175" name="Google Shape;175;p8"/>
          <p:cNvSpPr/>
          <p:nvPr/>
        </p:nvSpPr>
        <p:spPr>
          <a:xfrm>
            <a:off x="6582076" y="1539201"/>
            <a:ext cx="4968240" cy="624719"/>
          </a:xfrm>
          <a:prstGeom prst="rect">
            <a:avLst/>
          </a:prstGeom>
          <a:solidFill>
            <a:srgbClr val="EEAF89"/>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Voie professionnelle</a:t>
            </a:r>
            <a:endParaRPr/>
          </a:p>
        </p:txBody>
      </p:sp>
      <p:sp>
        <p:nvSpPr>
          <p:cNvPr id="176" name="Google Shape;176;p8"/>
          <p:cNvSpPr/>
          <p:nvPr/>
        </p:nvSpPr>
        <p:spPr>
          <a:xfrm>
            <a:off x="2122168" y="2416904"/>
            <a:ext cx="3266707" cy="404270"/>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Seconde générale et technologique</a:t>
            </a:r>
            <a:endParaRPr/>
          </a:p>
        </p:txBody>
      </p:sp>
      <p:sp>
        <p:nvSpPr>
          <p:cNvPr id="177" name="Google Shape;177;p8"/>
          <p:cNvSpPr/>
          <p:nvPr/>
        </p:nvSpPr>
        <p:spPr>
          <a:xfrm>
            <a:off x="6582076" y="2416904"/>
            <a:ext cx="2602564" cy="404270"/>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2de professionnelle </a:t>
            </a:r>
            <a:endParaRPr/>
          </a:p>
        </p:txBody>
      </p:sp>
      <p:sp>
        <p:nvSpPr>
          <p:cNvPr id="178" name="Google Shape;178;p8"/>
          <p:cNvSpPr/>
          <p:nvPr/>
        </p:nvSpPr>
        <p:spPr>
          <a:xfrm>
            <a:off x="9547040" y="2418660"/>
            <a:ext cx="1891516" cy="416952"/>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1</a:t>
            </a:r>
            <a:r>
              <a:rPr lang="fr-FR" sz="1800" baseline="30000">
                <a:solidFill>
                  <a:schemeClr val="dk1"/>
                </a:solidFill>
                <a:latin typeface="Garamond"/>
                <a:ea typeface="Garamond"/>
                <a:cs typeface="Garamond"/>
                <a:sym typeface="Garamond"/>
              </a:rPr>
              <a:t>re</a:t>
            </a:r>
            <a:r>
              <a:rPr lang="fr-FR" sz="1800">
                <a:solidFill>
                  <a:schemeClr val="dk1"/>
                </a:solidFill>
                <a:latin typeface="Garamond"/>
                <a:ea typeface="Garamond"/>
                <a:cs typeface="Garamond"/>
                <a:sym typeface="Garamond"/>
              </a:rPr>
              <a:t> année CAP</a:t>
            </a:r>
            <a:endParaRPr/>
          </a:p>
        </p:txBody>
      </p:sp>
      <p:sp>
        <p:nvSpPr>
          <p:cNvPr id="179" name="Google Shape;179;p8"/>
          <p:cNvSpPr/>
          <p:nvPr/>
        </p:nvSpPr>
        <p:spPr>
          <a:xfrm>
            <a:off x="6582076" y="3007839"/>
            <a:ext cx="2602564" cy="994287"/>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1ère professionnelle </a:t>
            </a:r>
            <a:endParaRPr/>
          </a:p>
        </p:txBody>
      </p:sp>
      <p:sp>
        <p:nvSpPr>
          <p:cNvPr id="180" name="Google Shape;180;p8"/>
          <p:cNvSpPr/>
          <p:nvPr/>
        </p:nvSpPr>
        <p:spPr>
          <a:xfrm>
            <a:off x="9547040" y="3014596"/>
            <a:ext cx="1891516" cy="754754"/>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aramond"/>
                <a:ea typeface="Garamond"/>
                <a:cs typeface="Garamond"/>
                <a:sym typeface="Garamond"/>
              </a:rPr>
              <a:t>  </a:t>
            </a:r>
            <a:r>
              <a:rPr lang="fr-FR" sz="1800">
                <a:solidFill>
                  <a:schemeClr val="dk1"/>
                </a:solidFill>
                <a:latin typeface="Garamond"/>
                <a:ea typeface="Garamond"/>
                <a:cs typeface="Garamond"/>
                <a:sym typeface="Garamond"/>
              </a:rPr>
              <a:t>2</a:t>
            </a:r>
            <a:r>
              <a:rPr lang="fr-FR" sz="1800" baseline="30000">
                <a:solidFill>
                  <a:schemeClr val="dk1"/>
                </a:solidFill>
                <a:latin typeface="Garamond"/>
                <a:ea typeface="Garamond"/>
                <a:cs typeface="Garamond"/>
                <a:sym typeface="Garamond"/>
              </a:rPr>
              <a:t>ème</a:t>
            </a:r>
            <a:r>
              <a:rPr lang="fr-FR" sz="1800">
                <a:solidFill>
                  <a:schemeClr val="dk1"/>
                </a:solidFill>
                <a:latin typeface="Garamond"/>
                <a:ea typeface="Garamond"/>
                <a:cs typeface="Garamond"/>
                <a:sym typeface="Garamond"/>
              </a:rPr>
              <a:t> année CAP</a:t>
            </a:r>
            <a:endParaRPr/>
          </a:p>
        </p:txBody>
      </p:sp>
      <p:sp>
        <p:nvSpPr>
          <p:cNvPr id="181" name="Google Shape;181;p8"/>
          <p:cNvSpPr/>
          <p:nvPr/>
        </p:nvSpPr>
        <p:spPr>
          <a:xfrm>
            <a:off x="6564988" y="4236649"/>
            <a:ext cx="2602564" cy="754754"/>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Terminale professionnelle</a:t>
            </a:r>
            <a:endParaRPr/>
          </a:p>
        </p:txBody>
      </p:sp>
      <p:sp>
        <p:nvSpPr>
          <p:cNvPr id="182" name="Google Shape;182;p8"/>
          <p:cNvSpPr txBox="1">
            <a:spLocks noGrp="1"/>
          </p:cNvSpPr>
          <p:nvPr>
            <p:ph type="body" idx="1"/>
          </p:nvPr>
        </p:nvSpPr>
        <p:spPr>
          <a:xfrm>
            <a:off x="1553208" y="3014596"/>
            <a:ext cx="1757363" cy="1040765"/>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SzPts val="1800"/>
              <a:buNone/>
            </a:pPr>
            <a:r>
              <a:rPr lang="fr-FR">
                <a:solidFill>
                  <a:schemeClr val="dk1"/>
                </a:solidFill>
                <a:latin typeface="Garamond"/>
                <a:ea typeface="Garamond"/>
                <a:cs typeface="Garamond"/>
                <a:sym typeface="Garamond"/>
              </a:rPr>
              <a:t>1</a:t>
            </a:r>
            <a:r>
              <a:rPr lang="fr-FR" baseline="30000">
                <a:solidFill>
                  <a:schemeClr val="dk1"/>
                </a:solidFill>
                <a:latin typeface="Garamond"/>
                <a:ea typeface="Garamond"/>
                <a:cs typeface="Garamond"/>
                <a:sym typeface="Garamond"/>
              </a:rPr>
              <a:t>ère</a:t>
            </a:r>
            <a:r>
              <a:rPr lang="fr-FR">
                <a:solidFill>
                  <a:schemeClr val="dk1"/>
                </a:solidFill>
                <a:latin typeface="Garamond"/>
                <a:ea typeface="Garamond"/>
                <a:cs typeface="Garamond"/>
                <a:sym typeface="Garamond"/>
              </a:rPr>
              <a:t> générale</a:t>
            </a:r>
            <a:endParaRPr/>
          </a:p>
          <a:p>
            <a:pPr marL="0" lvl="0" indent="0" algn="ctr" rtl="0">
              <a:lnSpc>
                <a:spcPct val="100000"/>
              </a:lnSpc>
              <a:spcBef>
                <a:spcPts val="900"/>
              </a:spcBef>
              <a:spcAft>
                <a:spcPts val="0"/>
              </a:spcAft>
              <a:buSzPts val="1800"/>
              <a:buNone/>
            </a:pPr>
            <a:endParaRPr>
              <a:solidFill>
                <a:schemeClr val="dk1"/>
              </a:solidFill>
            </a:endParaRPr>
          </a:p>
        </p:txBody>
      </p:sp>
      <p:sp>
        <p:nvSpPr>
          <p:cNvPr id="183" name="Google Shape;183;p8"/>
          <p:cNvSpPr/>
          <p:nvPr/>
        </p:nvSpPr>
        <p:spPr>
          <a:xfrm>
            <a:off x="1553207" y="4270567"/>
            <a:ext cx="1757363" cy="754754"/>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1800">
                <a:solidFill>
                  <a:schemeClr val="dk1"/>
                </a:solidFill>
                <a:latin typeface="Garamond"/>
                <a:ea typeface="Garamond"/>
                <a:cs typeface="Garamond"/>
                <a:sym typeface="Garamond"/>
              </a:rPr>
              <a:t>Terminale générale</a:t>
            </a:r>
            <a:endParaRPr/>
          </a:p>
          <a:p>
            <a:pPr marL="0" marR="0" lvl="0" indent="0" algn="ctr" rtl="0">
              <a:spcBef>
                <a:spcPts val="0"/>
              </a:spcBef>
              <a:spcAft>
                <a:spcPts val="0"/>
              </a:spcAft>
              <a:buNone/>
            </a:pPr>
            <a:endParaRPr sz="1800">
              <a:solidFill>
                <a:schemeClr val="dk1"/>
              </a:solidFill>
              <a:latin typeface="Garamond"/>
              <a:ea typeface="Garamond"/>
              <a:cs typeface="Garamond"/>
              <a:sym typeface="Garamond"/>
            </a:endParaRPr>
          </a:p>
        </p:txBody>
      </p:sp>
      <p:sp>
        <p:nvSpPr>
          <p:cNvPr id="184" name="Google Shape;184;p8"/>
          <p:cNvSpPr/>
          <p:nvPr/>
        </p:nvSpPr>
        <p:spPr>
          <a:xfrm>
            <a:off x="4067642" y="3014596"/>
            <a:ext cx="1757364" cy="994287"/>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1</a:t>
            </a:r>
            <a:r>
              <a:rPr lang="fr-FR" sz="1800" baseline="30000">
                <a:solidFill>
                  <a:schemeClr val="dk1"/>
                </a:solidFill>
                <a:latin typeface="Garamond"/>
                <a:ea typeface="Garamond"/>
                <a:cs typeface="Garamond"/>
                <a:sym typeface="Garamond"/>
              </a:rPr>
              <a:t>ère</a:t>
            </a:r>
            <a:r>
              <a:rPr lang="fr-FR" sz="1800">
                <a:solidFill>
                  <a:schemeClr val="dk1"/>
                </a:solidFill>
                <a:latin typeface="Garamond"/>
                <a:ea typeface="Garamond"/>
                <a:cs typeface="Garamond"/>
                <a:sym typeface="Garamond"/>
              </a:rPr>
              <a:t> Technologique</a:t>
            </a:r>
            <a:endParaRPr/>
          </a:p>
        </p:txBody>
      </p:sp>
      <p:sp>
        <p:nvSpPr>
          <p:cNvPr id="185" name="Google Shape;185;p8"/>
          <p:cNvSpPr/>
          <p:nvPr/>
        </p:nvSpPr>
        <p:spPr>
          <a:xfrm>
            <a:off x="4036194" y="4270567"/>
            <a:ext cx="1757363" cy="754754"/>
          </a:xfrm>
          <a:prstGeom prst="rect">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Terminale Technologique</a:t>
            </a:r>
            <a:endParaRPr/>
          </a:p>
        </p:txBody>
      </p:sp>
      <p:sp>
        <p:nvSpPr>
          <p:cNvPr id="186" name="Google Shape;186;p8"/>
          <p:cNvSpPr/>
          <p:nvPr/>
        </p:nvSpPr>
        <p:spPr>
          <a:xfrm flipH="1">
            <a:off x="1394909" y="5324016"/>
            <a:ext cx="1571810" cy="751840"/>
          </a:xfrm>
          <a:prstGeom prst="horizontalScroll">
            <a:avLst>
              <a:gd name="adj" fmla="val 12500"/>
            </a:avLst>
          </a:prstGeom>
          <a:solidFill>
            <a:srgbClr val="BC581B"/>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aramond"/>
                <a:ea typeface="Garamond"/>
                <a:cs typeface="Garamond"/>
                <a:sym typeface="Garamond"/>
              </a:rPr>
              <a:t>Baccalauréat général</a:t>
            </a:r>
            <a:endParaRPr/>
          </a:p>
        </p:txBody>
      </p:sp>
      <p:sp>
        <p:nvSpPr>
          <p:cNvPr id="187" name="Google Shape;187;p8"/>
          <p:cNvSpPr/>
          <p:nvPr/>
        </p:nvSpPr>
        <p:spPr>
          <a:xfrm flipH="1">
            <a:off x="3858206" y="5308127"/>
            <a:ext cx="1648009" cy="751840"/>
          </a:xfrm>
          <a:prstGeom prst="horizontalScroll">
            <a:avLst>
              <a:gd name="adj" fmla="val 12500"/>
            </a:avLst>
          </a:prstGeom>
          <a:solidFill>
            <a:srgbClr val="BC581B"/>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aramond"/>
                <a:ea typeface="Garamond"/>
                <a:cs typeface="Garamond"/>
                <a:sym typeface="Garamond"/>
              </a:rPr>
              <a:t>Baccalauréat technologique</a:t>
            </a:r>
            <a:endParaRPr/>
          </a:p>
        </p:txBody>
      </p:sp>
      <p:sp>
        <p:nvSpPr>
          <p:cNvPr id="188" name="Google Shape;188;p8"/>
          <p:cNvSpPr/>
          <p:nvPr/>
        </p:nvSpPr>
        <p:spPr>
          <a:xfrm flipH="1">
            <a:off x="7180026" y="5330459"/>
            <a:ext cx="1571810" cy="751840"/>
          </a:xfrm>
          <a:prstGeom prst="horizontalScroll">
            <a:avLst>
              <a:gd name="adj" fmla="val 12500"/>
            </a:avLst>
          </a:prstGeom>
          <a:solidFill>
            <a:srgbClr val="BC581B"/>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aramond"/>
                <a:ea typeface="Garamond"/>
                <a:cs typeface="Garamond"/>
                <a:sym typeface="Garamond"/>
              </a:rPr>
              <a:t>Baccalauréat professionnel</a:t>
            </a:r>
            <a:endParaRPr/>
          </a:p>
        </p:txBody>
      </p:sp>
      <p:sp>
        <p:nvSpPr>
          <p:cNvPr id="189" name="Google Shape;189;p8"/>
          <p:cNvSpPr/>
          <p:nvPr/>
        </p:nvSpPr>
        <p:spPr>
          <a:xfrm flipH="1">
            <a:off x="9815144" y="5318799"/>
            <a:ext cx="1571810" cy="751840"/>
          </a:xfrm>
          <a:prstGeom prst="horizontalScroll">
            <a:avLst>
              <a:gd name="adj" fmla="val 12500"/>
            </a:avLst>
          </a:prstGeom>
          <a:solidFill>
            <a:srgbClr val="BC581B"/>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aramond"/>
                <a:ea typeface="Garamond"/>
                <a:cs typeface="Garamond"/>
                <a:sym typeface="Garamond"/>
              </a:rPr>
              <a:t>CAP</a:t>
            </a:r>
            <a:endParaRPr/>
          </a:p>
        </p:txBody>
      </p:sp>
      <p:sp>
        <p:nvSpPr>
          <p:cNvPr id="190" name="Google Shape;190;p8"/>
          <p:cNvSpPr/>
          <p:nvPr/>
        </p:nvSpPr>
        <p:spPr>
          <a:xfrm>
            <a:off x="5978262" y="1564050"/>
            <a:ext cx="450557" cy="62675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300" b="1">
                <a:solidFill>
                  <a:schemeClr val="dk1"/>
                </a:solidFill>
                <a:latin typeface="Garamond"/>
                <a:ea typeface="Garamond"/>
                <a:cs typeface="Garamond"/>
                <a:sym typeface="Garamond"/>
              </a:rPr>
              <a:t>OU</a:t>
            </a:r>
            <a:endParaRPr/>
          </a:p>
        </p:txBody>
      </p:sp>
      <p:sp>
        <p:nvSpPr>
          <p:cNvPr id="191" name="Google Shape;191;p8"/>
          <p:cNvSpPr/>
          <p:nvPr/>
        </p:nvSpPr>
        <p:spPr>
          <a:xfrm>
            <a:off x="2575114" y="2857256"/>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2" name="Google Shape;192;p8"/>
          <p:cNvSpPr/>
          <p:nvPr/>
        </p:nvSpPr>
        <p:spPr>
          <a:xfrm>
            <a:off x="4592250" y="2855354"/>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3" name="Google Shape;193;p8"/>
          <p:cNvSpPr/>
          <p:nvPr/>
        </p:nvSpPr>
        <p:spPr>
          <a:xfrm>
            <a:off x="2575114" y="4022261"/>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4" name="Google Shape;194;p8"/>
          <p:cNvSpPr/>
          <p:nvPr/>
        </p:nvSpPr>
        <p:spPr>
          <a:xfrm>
            <a:off x="4592250" y="3975178"/>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5" name="Google Shape;195;p8"/>
          <p:cNvSpPr/>
          <p:nvPr/>
        </p:nvSpPr>
        <p:spPr>
          <a:xfrm>
            <a:off x="7644702" y="2823606"/>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6" name="Google Shape;196;p8"/>
          <p:cNvSpPr/>
          <p:nvPr/>
        </p:nvSpPr>
        <p:spPr>
          <a:xfrm>
            <a:off x="10238026" y="2840641"/>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197" name="Google Shape;197;p8"/>
          <p:cNvSpPr/>
          <p:nvPr/>
        </p:nvSpPr>
        <p:spPr>
          <a:xfrm>
            <a:off x="7620574" y="3977882"/>
            <a:ext cx="221568" cy="208476"/>
          </a:xfrm>
          <a:prstGeom prst="downArrow">
            <a:avLst>
              <a:gd name="adj1" fmla="val 50000"/>
              <a:gd name="adj2" fmla="val 50000"/>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cxnSp>
        <p:nvCxnSpPr>
          <p:cNvPr id="198" name="Google Shape;198;p8"/>
          <p:cNvCxnSpPr/>
          <p:nvPr/>
        </p:nvCxnSpPr>
        <p:spPr>
          <a:xfrm>
            <a:off x="6126912" y="3411023"/>
            <a:ext cx="280316" cy="0"/>
          </a:xfrm>
          <a:prstGeom prst="straightConnector1">
            <a:avLst/>
          </a:prstGeom>
          <a:noFill/>
          <a:ln w="9525" cap="flat" cmpd="sng">
            <a:solidFill>
              <a:schemeClr val="accent1"/>
            </a:solidFill>
            <a:prstDash val="solid"/>
            <a:round/>
            <a:headEnd type="triangle" w="med" len="med"/>
            <a:tailEnd type="triangle" w="med" len="med"/>
          </a:ln>
        </p:spPr>
      </p:cxnSp>
      <p:cxnSp>
        <p:nvCxnSpPr>
          <p:cNvPr id="199" name="Google Shape;199;p8"/>
          <p:cNvCxnSpPr/>
          <p:nvPr/>
        </p:nvCxnSpPr>
        <p:spPr>
          <a:xfrm>
            <a:off x="6096000" y="2661327"/>
            <a:ext cx="306248" cy="0"/>
          </a:xfrm>
          <a:prstGeom prst="straightConnector1">
            <a:avLst/>
          </a:prstGeom>
          <a:noFill/>
          <a:ln w="9525" cap="flat" cmpd="sng">
            <a:solidFill>
              <a:schemeClr val="accent1"/>
            </a:solidFill>
            <a:prstDash val="solid"/>
            <a:round/>
            <a:headEnd type="triangle" w="med" len="med"/>
            <a:tailEnd type="triangle" w="med" len="med"/>
          </a:ln>
        </p:spPr>
      </p:cxnSp>
      <p:cxnSp>
        <p:nvCxnSpPr>
          <p:cNvPr id="200" name="Google Shape;200;p8"/>
          <p:cNvCxnSpPr/>
          <p:nvPr/>
        </p:nvCxnSpPr>
        <p:spPr>
          <a:xfrm>
            <a:off x="6007019" y="2923012"/>
            <a:ext cx="393857" cy="250055"/>
          </a:xfrm>
          <a:prstGeom prst="straightConnector1">
            <a:avLst/>
          </a:prstGeom>
          <a:noFill/>
          <a:ln w="9525" cap="flat" cmpd="sng">
            <a:solidFill>
              <a:schemeClr val="accent1"/>
            </a:solidFill>
            <a:prstDash val="solid"/>
            <a:round/>
            <a:headEnd type="none" w="sm" len="sm"/>
            <a:tailEnd type="triangle" w="med" len="med"/>
          </a:ln>
        </p:spPr>
      </p:cxnSp>
      <p:cxnSp>
        <p:nvCxnSpPr>
          <p:cNvPr id="201" name="Google Shape;201;p8"/>
          <p:cNvCxnSpPr/>
          <p:nvPr/>
        </p:nvCxnSpPr>
        <p:spPr>
          <a:xfrm flipH="1">
            <a:off x="5978262" y="2882604"/>
            <a:ext cx="428966" cy="263984"/>
          </a:xfrm>
          <a:prstGeom prst="straightConnector1">
            <a:avLst/>
          </a:prstGeom>
          <a:noFill/>
          <a:ln w="9525" cap="flat" cmpd="sng">
            <a:solidFill>
              <a:schemeClr val="accent1"/>
            </a:solidFill>
            <a:prstDash val="solid"/>
            <a:round/>
            <a:headEnd type="none" w="sm" len="sm"/>
            <a:tailEnd type="triangl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9"/>
          <p:cNvPicPr preferRelativeResize="0"/>
          <p:nvPr/>
        </p:nvPicPr>
        <p:blipFill rotWithShape="1">
          <a:blip r:embed="rId3">
            <a:alphaModFix/>
          </a:blip>
          <a:srcRect l="7180" t="7613" r="58460" b="14331"/>
          <a:stretch/>
        </p:blipFill>
        <p:spPr>
          <a:xfrm>
            <a:off x="750811" y="1556614"/>
            <a:ext cx="801339" cy="1459155"/>
          </a:xfrm>
          <a:prstGeom prst="rect">
            <a:avLst/>
          </a:prstGeom>
          <a:noFill/>
          <a:ln>
            <a:noFill/>
          </a:ln>
        </p:spPr>
      </p:pic>
      <p:sp>
        <p:nvSpPr>
          <p:cNvPr id="207" name="Google Shape;207;p9"/>
          <p:cNvSpPr txBox="1">
            <a:spLocks noGrp="1"/>
          </p:cNvSpPr>
          <p:nvPr>
            <p:ph type="title"/>
          </p:nvPr>
        </p:nvSpPr>
        <p:spPr>
          <a:xfrm>
            <a:off x="572493" y="387729"/>
            <a:ext cx="10977249" cy="131064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3200"/>
              <a:buFont typeface="Garamond"/>
              <a:buNone/>
            </a:pPr>
            <a:r>
              <a:rPr lang="fr-FR" sz="3200" b="1" u="sng" dirty="0">
                <a:solidFill>
                  <a:schemeClr val="dk1"/>
                </a:solidFill>
              </a:rPr>
              <a:t>Question 7 </a:t>
            </a:r>
            <a:r>
              <a:rPr lang="fr-FR" sz="3200" b="1" dirty="0">
                <a:solidFill>
                  <a:schemeClr val="dk1"/>
                </a:solidFill>
              </a:rPr>
              <a:t>: Les matières enseignées en classe de 2GT sont </a:t>
            </a:r>
            <a:r>
              <a:rPr lang="fr-FR" sz="3200" b="1" dirty="0" smtClean="0">
                <a:solidFill>
                  <a:schemeClr val="dk1"/>
                </a:solidFill>
              </a:rPr>
              <a:t>très différentes de </a:t>
            </a:r>
            <a:r>
              <a:rPr lang="fr-FR" sz="3200" b="1" dirty="0">
                <a:solidFill>
                  <a:schemeClr val="dk1"/>
                </a:solidFill>
              </a:rPr>
              <a:t>celles qui sont enseignées en classe de 3</a:t>
            </a:r>
            <a:r>
              <a:rPr lang="fr-FR" sz="3200" b="1" baseline="30000" dirty="0">
                <a:solidFill>
                  <a:schemeClr val="dk1"/>
                </a:solidFill>
              </a:rPr>
              <a:t>ème </a:t>
            </a:r>
            <a:r>
              <a:rPr lang="fr-FR" sz="3200" b="1" dirty="0">
                <a:solidFill>
                  <a:schemeClr val="dk1"/>
                </a:solidFill>
              </a:rPr>
              <a:t>?</a:t>
            </a:r>
            <a:endParaRPr sz="3200" dirty="0">
              <a:solidFill>
                <a:schemeClr val="dk1"/>
              </a:solidFill>
            </a:endParaRPr>
          </a:p>
        </p:txBody>
      </p:sp>
      <p:sp>
        <p:nvSpPr>
          <p:cNvPr id="208" name="Google Shape;208;p9"/>
          <p:cNvSpPr/>
          <p:nvPr/>
        </p:nvSpPr>
        <p:spPr>
          <a:xfrm rot="-970491">
            <a:off x="1480880" y="1547126"/>
            <a:ext cx="1468574" cy="1310639"/>
          </a:xfrm>
          <a:prstGeom prst="star6">
            <a:avLst>
              <a:gd name="adj" fmla="val 28868"/>
              <a:gd name="hf" fmla="val 115470"/>
            </a:avLst>
          </a:prstGeom>
          <a:solidFill>
            <a:srgbClr val="3A597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000" b="1" dirty="0">
                <a:solidFill>
                  <a:schemeClr val="lt1"/>
                </a:solidFill>
                <a:latin typeface="Garamond"/>
                <a:ea typeface="Garamond"/>
                <a:cs typeface="Garamond"/>
                <a:sym typeface="Garamond"/>
              </a:rPr>
              <a:t>FAUX</a:t>
            </a:r>
            <a:endParaRPr dirty="0"/>
          </a:p>
        </p:txBody>
      </p:sp>
      <p:pic>
        <p:nvPicPr>
          <p:cNvPr id="209" name="Google Shape;209;p9"/>
          <p:cNvPicPr preferRelativeResize="0"/>
          <p:nvPr/>
        </p:nvPicPr>
        <p:blipFill rotWithShape="1">
          <a:blip r:embed="rId4">
            <a:alphaModFix/>
          </a:blip>
          <a:srcRect l="37171" t="26794" r="20902" b="16189"/>
          <a:stretch/>
        </p:blipFill>
        <p:spPr>
          <a:xfrm>
            <a:off x="3102941" y="1714411"/>
            <a:ext cx="8446802" cy="44304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0"/>
          <p:cNvSpPr txBox="1">
            <a:spLocks noGrp="1"/>
          </p:cNvSpPr>
          <p:nvPr>
            <p:ph type="title"/>
          </p:nvPr>
        </p:nvSpPr>
        <p:spPr>
          <a:xfrm>
            <a:off x="1066800" y="2656296"/>
            <a:ext cx="10058400" cy="13716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rgbClr val="395750"/>
              </a:buClr>
              <a:buSzPct val="100000"/>
              <a:buFont typeface="Garamond"/>
              <a:buNone/>
            </a:pPr>
            <a:r>
              <a:rPr lang="fr-FR" sz="4000" b="1" u="sng">
                <a:solidFill>
                  <a:srgbClr val="395750"/>
                </a:solidFill>
              </a:rPr>
              <a:t>Question 8 </a:t>
            </a:r>
            <a:r>
              <a:rPr lang="fr-FR" sz="4000" b="1">
                <a:solidFill>
                  <a:srgbClr val="395750"/>
                </a:solidFill>
              </a:rPr>
              <a:t>: </a:t>
            </a:r>
            <a:br>
              <a:rPr lang="fr-FR" sz="4000" b="1">
                <a:solidFill>
                  <a:srgbClr val="395750"/>
                </a:solidFill>
              </a:rPr>
            </a:br>
            <a:r>
              <a:rPr lang="fr-FR" sz="4000" b="1">
                <a:solidFill>
                  <a:srgbClr val="395750"/>
                </a:solidFill>
              </a:rPr>
              <a:t>Quels sont les deux diplômes de la voie professionnelle?</a:t>
            </a:r>
            <a:endParaRPr sz="4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grpSp>
        <p:nvGrpSpPr>
          <p:cNvPr id="219" name="Google Shape;219;p11"/>
          <p:cNvGrpSpPr/>
          <p:nvPr/>
        </p:nvGrpSpPr>
        <p:grpSpPr>
          <a:xfrm>
            <a:off x="2049670" y="1513531"/>
            <a:ext cx="8092620" cy="3805097"/>
            <a:chOff x="1" y="147232"/>
            <a:chExt cx="8092620" cy="3805097"/>
          </a:xfrm>
        </p:grpSpPr>
        <p:sp>
          <p:nvSpPr>
            <p:cNvPr id="220" name="Google Shape;220;p11"/>
            <p:cNvSpPr/>
            <p:nvPr/>
          </p:nvSpPr>
          <p:spPr>
            <a:xfrm>
              <a:off x="7753" y="147232"/>
              <a:ext cx="3781580" cy="777600"/>
            </a:xfrm>
            <a:prstGeom prst="rect">
              <a:avLst/>
            </a:prstGeom>
            <a:gradFill>
              <a:gsLst>
                <a:gs pos="0">
                  <a:schemeClr val="accent4"/>
                </a:gs>
                <a:gs pos="50000">
                  <a:srgbClr val="EBB62E"/>
                </a:gs>
                <a:gs pos="100000">
                  <a:srgbClr val="EAB52E"/>
                </a:gs>
              </a:gsLst>
              <a:lin ang="5400000" scaled="0"/>
            </a:gradFill>
            <a:ln w="9525" cap="flat" cmpd="sng">
              <a:solidFill>
                <a:schemeClr val="accent4"/>
              </a:solidFill>
              <a:prstDash val="solid"/>
              <a:round/>
              <a:headEnd type="none" w="sm" len="sm"/>
              <a:tailEnd type="none" w="sm" len="sm"/>
            </a:ln>
            <a:effectLst>
              <a:outerShdw blurRad="38100" dist="1270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1"/>
            <p:cNvSpPr txBox="1"/>
            <p:nvPr/>
          </p:nvSpPr>
          <p:spPr>
            <a:xfrm>
              <a:off x="7753" y="147232"/>
              <a:ext cx="3781580" cy="777600"/>
            </a:xfrm>
            <a:prstGeom prst="rect">
              <a:avLst/>
            </a:prstGeom>
            <a:noFill/>
            <a:ln>
              <a:noFill/>
            </a:ln>
          </p:spPr>
          <p:txBody>
            <a:bodyPr spcFirstLastPara="1" wrap="square" lIns="192000" tIns="109725" rIns="192000" bIns="109725" anchor="ctr" anchorCtr="0">
              <a:noAutofit/>
            </a:bodyPr>
            <a:lstStyle/>
            <a:p>
              <a:pPr marL="0" marR="0" lvl="0" indent="0" algn="ctr" rtl="0">
                <a:lnSpc>
                  <a:spcPct val="90000"/>
                </a:lnSpc>
                <a:spcBef>
                  <a:spcPts val="0"/>
                </a:spcBef>
                <a:spcAft>
                  <a:spcPts val="0"/>
                </a:spcAft>
                <a:buNone/>
              </a:pPr>
              <a:r>
                <a:rPr lang="fr-FR" sz="2700">
                  <a:solidFill>
                    <a:schemeClr val="lt1"/>
                  </a:solidFill>
                  <a:latin typeface="Garamond"/>
                  <a:ea typeface="Garamond"/>
                  <a:cs typeface="Garamond"/>
                  <a:sym typeface="Garamond"/>
                </a:rPr>
                <a:t>Bac Professionnel</a:t>
              </a:r>
              <a:endParaRPr/>
            </a:p>
          </p:txBody>
        </p:sp>
        <p:sp>
          <p:nvSpPr>
            <p:cNvPr id="222" name="Google Shape;222;p11"/>
            <p:cNvSpPr/>
            <p:nvPr/>
          </p:nvSpPr>
          <p:spPr>
            <a:xfrm>
              <a:off x="1" y="949531"/>
              <a:ext cx="3781580" cy="3001657"/>
            </a:xfrm>
            <a:prstGeom prst="rect">
              <a:avLst/>
            </a:prstGeom>
            <a:solidFill>
              <a:srgbClr val="F6E5CC">
                <a:alpha val="89803"/>
              </a:srgbClr>
            </a:solidFill>
            <a:ln w="9525" cap="flat" cmpd="sng">
              <a:solidFill>
                <a:srgbClr val="F6E5CC">
                  <a:alpha val="89803"/>
                </a:srgbClr>
              </a:solidFill>
              <a:prstDash val="solid"/>
              <a:round/>
              <a:headEnd type="none" w="sm" len="sm"/>
              <a:tailEnd type="none" w="sm" len="sm"/>
            </a:ln>
            <a:effectLst>
              <a:outerShdw blurRad="38100" dist="1270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1"/>
            <p:cNvSpPr txBox="1"/>
            <p:nvPr/>
          </p:nvSpPr>
          <p:spPr>
            <a:xfrm>
              <a:off x="1" y="949531"/>
              <a:ext cx="3781580" cy="3001657"/>
            </a:xfrm>
            <a:prstGeom prst="rect">
              <a:avLst/>
            </a:prstGeom>
            <a:noFill/>
            <a:ln>
              <a:noFill/>
            </a:ln>
          </p:spPr>
          <p:txBody>
            <a:bodyPr spcFirstLastPara="1" wrap="square" lIns="144000" tIns="144000" rIns="192000" bIns="216025" anchor="t" anchorCtr="0">
              <a:noAutofit/>
            </a:bodyPr>
            <a:lstStyle/>
            <a:p>
              <a:pPr marL="228600" marR="0" lvl="1" indent="-228600" algn="l" rtl="0">
                <a:lnSpc>
                  <a:spcPct val="90000"/>
                </a:lnSpc>
                <a:spcBef>
                  <a:spcPts val="0"/>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En 3 ans.</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Au Lycée Professionnel ou en CFA.</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Enseignement général + professionnel.</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22 semaines de stage.</a:t>
              </a:r>
              <a:endParaRPr/>
            </a:p>
          </p:txBody>
        </p:sp>
        <p:sp>
          <p:nvSpPr>
            <p:cNvPr id="224" name="Google Shape;224;p11"/>
            <p:cNvSpPr/>
            <p:nvPr/>
          </p:nvSpPr>
          <p:spPr>
            <a:xfrm>
              <a:off x="4311041" y="173072"/>
              <a:ext cx="3781580" cy="777600"/>
            </a:xfrm>
            <a:prstGeom prst="rect">
              <a:avLst/>
            </a:prstGeom>
            <a:gradFill>
              <a:gsLst>
                <a:gs pos="0">
                  <a:srgbClr val="78A69B"/>
                </a:gs>
                <a:gs pos="50000">
                  <a:srgbClr val="76A69B"/>
                </a:gs>
                <a:gs pos="100000">
                  <a:srgbClr val="75A599"/>
                </a:gs>
              </a:gsLst>
              <a:lin ang="5400000" scaled="0"/>
            </a:gradFill>
            <a:ln w="9525" cap="flat" cmpd="sng">
              <a:solidFill>
                <a:srgbClr val="7AA69C"/>
              </a:solidFill>
              <a:prstDash val="solid"/>
              <a:round/>
              <a:headEnd type="none" w="sm" len="sm"/>
              <a:tailEnd type="none" w="sm" len="sm"/>
            </a:ln>
            <a:effectLst>
              <a:outerShdw blurRad="38100" dist="1270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txBox="1"/>
            <p:nvPr/>
          </p:nvSpPr>
          <p:spPr>
            <a:xfrm>
              <a:off x="4311041" y="173072"/>
              <a:ext cx="3781580" cy="777600"/>
            </a:xfrm>
            <a:prstGeom prst="rect">
              <a:avLst/>
            </a:prstGeom>
            <a:noFill/>
            <a:ln>
              <a:noFill/>
            </a:ln>
          </p:spPr>
          <p:txBody>
            <a:bodyPr spcFirstLastPara="1" wrap="square" lIns="192000" tIns="109725" rIns="192000" bIns="109725" anchor="ctr" anchorCtr="0">
              <a:noAutofit/>
            </a:bodyPr>
            <a:lstStyle/>
            <a:p>
              <a:pPr marL="0" marR="0" lvl="0" indent="0" algn="ctr" rtl="0">
                <a:lnSpc>
                  <a:spcPct val="90000"/>
                </a:lnSpc>
                <a:spcBef>
                  <a:spcPts val="0"/>
                </a:spcBef>
                <a:spcAft>
                  <a:spcPts val="0"/>
                </a:spcAft>
                <a:buNone/>
              </a:pPr>
              <a:r>
                <a:rPr lang="fr-FR" sz="2700">
                  <a:solidFill>
                    <a:schemeClr val="lt1"/>
                  </a:solidFill>
                  <a:latin typeface="Garamond"/>
                  <a:ea typeface="Garamond"/>
                  <a:cs typeface="Garamond"/>
                  <a:sym typeface="Garamond"/>
                </a:rPr>
                <a:t>C.A.P</a:t>
              </a:r>
              <a:endParaRPr/>
            </a:p>
          </p:txBody>
        </p:sp>
        <p:sp>
          <p:nvSpPr>
            <p:cNvPr id="226" name="Google Shape;226;p11"/>
            <p:cNvSpPr/>
            <p:nvPr/>
          </p:nvSpPr>
          <p:spPr>
            <a:xfrm>
              <a:off x="4311041" y="950672"/>
              <a:ext cx="3781580" cy="3001657"/>
            </a:xfrm>
            <a:prstGeom prst="rect">
              <a:avLst/>
            </a:prstGeom>
            <a:solidFill>
              <a:srgbClr val="D5DFDC">
                <a:alpha val="89803"/>
              </a:srgbClr>
            </a:solidFill>
            <a:ln w="9525" cap="flat" cmpd="sng">
              <a:solidFill>
                <a:srgbClr val="D5DFDC">
                  <a:alpha val="89803"/>
                </a:srgbClr>
              </a:solidFill>
              <a:prstDash val="solid"/>
              <a:round/>
              <a:headEnd type="none" w="sm" len="sm"/>
              <a:tailEnd type="none" w="sm" len="sm"/>
            </a:ln>
            <a:effectLst>
              <a:outerShdw blurRad="38100" dist="12700" dir="5400000" algn="ctr" rotWithShape="0">
                <a:srgbClr val="000000">
                  <a:alpha val="6274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txBox="1"/>
            <p:nvPr/>
          </p:nvSpPr>
          <p:spPr>
            <a:xfrm>
              <a:off x="4311041" y="950672"/>
              <a:ext cx="3781580" cy="3001657"/>
            </a:xfrm>
            <a:prstGeom prst="rect">
              <a:avLst/>
            </a:prstGeom>
            <a:noFill/>
            <a:ln>
              <a:noFill/>
            </a:ln>
          </p:spPr>
          <p:txBody>
            <a:bodyPr spcFirstLastPara="1" wrap="square" lIns="144000" tIns="144000" rIns="192000" bIns="216025" anchor="t" anchorCtr="0">
              <a:noAutofit/>
            </a:bodyPr>
            <a:lstStyle/>
            <a:p>
              <a:pPr marL="228600" marR="0" lvl="1" indent="-228600" algn="l" rtl="0">
                <a:lnSpc>
                  <a:spcPct val="90000"/>
                </a:lnSpc>
                <a:spcBef>
                  <a:spcPts val="0"/>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En 2 ans.</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Au Lycée Professionnel ou en CFA.</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Enseignement général + professionnel.</a:t>
              </a:r>
              <a:endParaRPr/>
            </a:p>
            <a:p>
              <a:pPr marL="228600" marR="0" lvl="1" indent="-228600" algn="l" rtl="0">
                <a:lnSpc>
                  <a:spcPct val="90000"/>
                </a:lnSpc>
                <a:spcBef>
                  <a:spcPts val="405"/>
                </a:spcBef>
                <a:spcAft>
                  <a:spcPts val="0"/>
                </a:spcAft>
                <a:buClr>
                  <a:schemeClr val="dk1"/>
                </a:buClr>
                <a:buSzPts val="2700"/>
                <a:buFont typeface="Garamond"/>
                <a:buChar char="•"/>
              </a:pPr>
              <a:r>
                <a:rPr lang="fr-FR" sz="2700" b="0" i="0" u="none" strike="noStrike" cap="none">
                  <a:solidFill>
                    <a:schemeClr val="dk1"/>
                  </a:solidFill>
                  <a:latin typeface="Garamond"/>
                  <a:ea typeface="Garamond"/>
                  <a:cs typeface="Garamond"/>
                  <a:sym typeface="Garamond"/>
                </a:rPr>
                <a:t>12 à 16 semaines de stage.</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2"/>
          <p:cNvSpPr txBox="1">
            <a:spLocks noGrp="1"/>
          </p:cNvSpPr>
          <p:nvPr>
            <p:ph type="title"/>
          </p:nvPr>
        </p:nvSpPr>
        <p:spPr>
          <a:xfrm>
            <a:off x="1066800" y="2656296"/>
            <a:ext cx="10058400" cy="13716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rgbClr val="395750"/>
              </a:buClr>
              <a:buSzPct val="100000"/>
              <a:buFont typeface="Garamond"/>
              <a:buNone/>
            </a:pPr>
            <a:r>
              <a:rPr lang="fr-FR" sz="4000" b="1" u="sng">
                <a:solidFill>
                  <a:srgbClr val="395750"/>
                </a:solidFill>
              </a:rPr>
              <a:t>Question 9 </a:t>
            </a:r>
            <a:r>
              <a:rPr lang="fr-FR" sz="4000" b="1">
                <a:solidFill>
                  <a:srgbClr val="395750"/>
                </a:solidFill>
              </a:rPr>
              <a:t>: </a:t>
            </a:r>
            <a:br>
              <a:rPr lang="fr-FR" sz="4000" b="1">
                <a:solidFill>
                  <a:srgbClr val="395750"/>
                </a:solidFill>
              </a:rPr>
            </a:br>
            <a:r>
              <a:rPr lang="fr-FR" sz="4000" b="1">
                <a:solidFill>
                  <a:srgbClr val="395750"/>
                </a:solidFill>
              </a:rPr>
              <a:t>A votre avis, si je m’oriente en CAP ou en BAC PRO, aurai-je le choix parmi beaucoup de domaines professionnels?</a:t>
            </a:r>
            <a:endParaRPr sz="4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3"/>
          <p:cNvSpPr txBox="1">
            <a:spLocks noGrp="1"/>
          </p:cNvSpPr>
          <p:nvPr>
            <p:ph type="title"/>
          </p:nvPr>
        </p:nvSpPr>
        <p:spPr>
          <a:xfrm>
            <a:off x="493712" y="58791"/>
            <a:ext cx="11171582" cy="1371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262626"/>
              </a:buClr>
              <a:buSzPct val="100000"/>
              <a:buFont typeface="Garamond"/>
              <a:buNone/>
            </a:pPr>
            <a:r>
              <a:rPr lang="fr-FR" b="1"/>
              <a:t/>
            </a:r>
            <a:br>
              <a:rPr lang="fr-FR" b="1"/>
            </a:br>
            <a:endParaRPr b="1"/>
          </a:p>
        </p:txBody>
      </p:sp>
      <p:sp>
        <p:nvSpPr>
          <p:cNvPr id="239" name="Google Shape;239;p13"/>
          <p:cNvSpPr/>
          <p:nvPr/>
        </p:nvSpPr>
        <p:spPr>
          <a:xfrm rot="-733050">
            <a:off x="1657030" y="2257791"/>
            <a:ext cx="1086678" cy="593104"/>
          </a:xfrm>
          <a:prstGeom prst="foldedCorner">
            <a:avLst>
              <a:gd name="adj" fmla="val 16667"/>
            </a:avLst>
          </a:prstGeom>
          <a:solidFill>
            <a:schemeClr val="accent6"/>
          </a:solidFill>
          <a:ln w="1905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000" b="1">
                <a:solidFill>
                  <a:schemeClr val="dk1"/>
                </a:solidFill>
                <a:latin typeface="Garamond"/>
                <a:ea typeface="Garamond"/>
                <a:cs typeface="Garamond"/>
                <a:sym typeface="Garamond"/>
              </a:rPr>
              <a:t>OUI </a:t>
            </a:r>
            <a:endParaRPr/>
          </a:p>
        </p:txBody>
      </p:sp>
      <p:sp>
        <p:nvSpPr>
          <p:cNvPr id="240" name="Google Shape;240;p13"/>
          <p:cNvSpPr txBox="1"/>
          <p:nvPr/>
        </p:nvSpPr>
        <p:spPr>
          <a:xfrm>
            <a:off x="5302039" y="2635566"/>
            <a:ext cx="2782956"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0033CC"/>
                </a:solidFill>
                <a:latin typeface="Garamond"/>
                <a:ea typeface="Garamond"/>
                <a:cs typeface="Garamond"/>
                <a:sym typeface="Garamond"/>
              </a:rPr>
              <a:t>80 spécialités de bac Professionnels </a:t>
            </a:r>
            <a:endParaRPr/>
          </a:p>
          <a:p>
            <a:pPr marL="0" marR="0" lvl="0" indent="0" algn="ctr" rtl="0">
              <a:spcBef>
                <a:spcPts val="0"/>
              </a:spcBef>
              <a:spcAft>
                <a:spcPts val="0"/>
              </a:spcAft>
              <a:buNone/>
            </a:pPr>
            <a:r>
              <a:rPr lang="fr-FR" sz="2400" b="1">
                <a:solidFill>
                  <a:srgbClr val="FF0066"/>
                </a:solidFill>
                <a:latin typeface="Garamond"/>
                <a:ea typeface="Garamond"/>
                <a:cs typeface="Garamond"/>
                <a:sym typeface="Garamond"/>
              </a:rPr>
              <a:t>200 spécialités de CAP</a:t>
            </a:r>
            <a:endParaRPr/>
          </a:p>
        </p:txBody>
      </p:sp>
      <p:pic>
        <p:nvPicPr>
          <p:cNvPr id="241" name="Google Shape;241;p13"/>
          <p:cNvPicPr preferRelativeResize="0"/>
          <p:nvPr/>
        </p:nvPicPr>
        <p:blipFill rotWithShape="1">
          <a:blip r:embed="rId3">
            <a:alphaModFix/>
          </a:blip>
          <a:srcRect l="7180" t="7613" r="58460" b="14331"/>
          <a:stretch/>
        </p:blipFill>
        <p:spPr>
          <a:xfrm>
            <a:off x="805240" y="1915843"/>
            <a:ext cx="801339" cy="1459155"/>
          </a:xfrm>
          <a:prstGeom prst="rect">
            <a:avLst/>
          </a:prstGeom>
          <a:noFill/>
          <a:ln>
            <a:noFill/>
          </a:ln>
        </p:spPr>
      </p:pic>
      <p:sp>
        <p:nvSpPr>
          <p:cNvPr id="242" name="Google Shape;242;p13"/>
          <p:cNvSpPr/>
          <p:nvPr/>
        </p:nvSpPr>
        <p:spPr>
          <a:xfrm>
            <a:off x="3690940" y="3402792"/>
            <a:ext cx="1651583"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Bâtiment, travaux publics</a:t>
            </a:r>
            <a:endParaRPr/>
          </a:p>
        </p:txBody>
      </p:sp>
      <p:sp>
        <p:nvSpPr>
          <p:cNvPr id="243" name="Google Shape;243;p13"/>
          <p:cNvSpPr/>
          <p:nvPr/>
        </p:nvSpPr>
        <p:spPr>
          <a:xfrm>
            <a:off x="3375571" y="2524966"/>
            <a:ext cx="1399274"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Automobile,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engins</a:t>
            </a:r>
            <a:endParaRPr/>
          </a:p>
        </p:txBody>
      </p:sp>
      <p:sp>
        <p:nvSpPr>
          <p:cNvPr id="244" name="Google Shape;244;p13"/>
          <p:cNvSpPr/>
          <p:nvPr/>
        </p:nvSpPr>
        <p:spPr>
          <a:xfrm>
            <a:off x="7934193" y="1372906"/>
            <a:ext cx="1099861" cy="716522"/>
          </a:xfrm>
          <a:prstGeom prst="rect">
            <a:avLst/>
          </a:prstGeom>
          <a:solidFill>
            <a:schemeClr val="accent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Hygiène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Sécurité</a:t>
            </a:r>
            <a:endParaRPr/>
          </a:p>
        </p:txBody>
      </p:sp>
      <p:sp>
        <p:nvSpPr>
          <p:cNvPr id="245" name="Google Shape;245;p13"/>
          <p:cNvSpPr/>
          <p:nvPr/>
        </p:nvSpPr>
        <p:spPr>
          <a:xfrm>
            <a:off x="1730665" y="4086346"/>
            <a:ext cx="1256636"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Chimie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Physique</a:t>
            </a:r>
            <a:endParaRPr/>
          </a:p>
        </p:txBody>
      </p:sp>
      <p:sp>
        <p:nvSpPr>
          <p:cNvPr id="246" name="Google Shape;246;p13"/>
          <p:cNvSpPr/>
          <p:nvPr/>
        </p:nvSpPr>
        <p:spPr>
          <a:xfrm>
            <a:off x="3990670" y="1763490"/>
            <a:ext cx="1392502" cy="865333"/>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Productique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Mécanique</a:t>
            </a:r>
            <a:endParaRPr/>
          </a:p>
        </p:txBody>
      </p:sp>
      <p:sp>
        <p:nvSpPr>
          <p:cNvPr id="247" name="Google Shape;247;p13"/>
          <p:cNvSpPr/>
          <p:nvPr/>
        </p:nvSpPr>
        <p:spPr>
          <a:xfrm>
            <a:off x="7030046" y="1699315"/>
            <a:ext cx="914400" cy="914400"/>
          </a:xfrm>
          <a:prstGeom prst="rect">
            <a:avLst/>
          </a:prstGeom>
          <a:solidFill>
            <a:schemeClr val="accent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Santé</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Social Soin</a:t>
            </a:r>
            <a:endParaRPr/>
          </a:p>
        </p:txBody>
      </p:sp>
      <p:sp>
        <p:nvSpPr>
          <p:cNvPr id="248" name="Google Shape;248;p13"/>
          <p:cNvSpPr/>
          <p:nvPr/>
        </p:nvSpPr>
        <p:spPr>
          <a:xfrm>
            <a:off x="4714135" y="5104750"/>
            <a:ext cx="1768929"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Bois</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Ameublement</a:t>
            </a:r>
            <a:endParaRPr/>
          </a:p>
        </p:txBody>
      </p:sp>
      <p:sp>
        <p:nvSpPr>
          <p:cNvPr id="249" name="Google Shape;249;p13"/>
          <p:cNvSpPr/>
          <p:nvPr/>
        </p:nvSpPr>
        <p:spPr>
          <a:xfrm>
            <a:off x="7737635" y="4912601"/>
            <a:ext cx="1492976" cy="1397775"/>
          </a:xfrm>
          <a:prstGeom prst="rect">
            <a:avLst/>
          </a:prstGeom>
          <a:solidFill>
            <a:srgbClr val="F3CAB0"/>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Arts, Artisanats</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Audiovisuel,</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Industries graphiques</a:t>
            </a:r>
            <a:endParaRPr/>
          </a:p>
        </p:txBody>
      </p:sp>
      <p:sp>
        <p:nvSpPr>
          <p:cNvPr id="250" name="Google Shape;250;p13"/>
          <p:cNvSpPr/>
          <p:nvPr/>
        </p:nvSpPr>
        <p:spPr>
          <a:xfrm>
            <a:off x="8350247" y="3262485"/>
            <a:ext cx="1367615" cy="914400"/>
          </a:xfrm>
          <a:prstGeom prst="rect">
            <a:avLst/>
          </a:prstGeom>
          <a:solidFill>
            <a:schemeClr val="accent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Commerce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Vente</a:t>
            </a:r>
            <a:endParaRPr/>
          </a:p>
        </p:txBody>
      </p:sp>
      <p:sp>
        <p:nvSpPr>
          <p:cNvPr id="251" name="Google Shape;251;p13"/>
          <p:cNvSpPr/>
          <p:nvPr/>
        </p:nvSpPr>
        <p:spPr>
          <a:xfrm>
            <a:off x="9035383" y="1706630"/>
            <a:ext cx="1847395" cy="1098654"/>
          </a:xfrm>
          <a:prstGeom prst="rect">
            <a:avLst/>
          </a:prstGeom>
          <a:solidFill>
            <a:schemeClr val="accent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Gestion-administration,</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Logistique,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Transport</a:t>
            </a:r>
            <a:endParaRPr/>
          </a:p>
          <a:p>
            <a:pPr marL="0" marR="0" lvl="0" indent="0" algn="ctr" rtl="0">
              <a:spcBef>
                <a:spcPts val="0"/>
              </a:spcBef>
              <a:spcAft>
                <a:spcPts val="0"/>
              </a:spcAft>
              <a:buNone/>
            </a:pPr>
            <a:endParaRPr sz="1800" b="1">
              <a:solidFill>
                <a:schemeClr val="dk1"/>
              </a:solidFill>
              <a:latin typeface="Garamond"/>
              <a:ea typeface="Garamond"/>
              <a:cs typeface="Garamond"/>
              <a:sym typeface="Garamond"/>
            </a:endParaRPr>
          </a:p>
        </p:txBody>
      </p:sp>
      <p:sp>
        <p:nvSpPr>
          <p:cNvPr id="252" name="Google Shape;252;p13"/>
          <p:cNvSpPr/>
          <p:nvPr/>
        </p:nvSpPr>
        <p:spPr>
          <a:xfrm>
            <a:off x="9614426" y="2805284"/>
            <a:ext cx="2050868" cy="914401"/>
          </a:xfrm>
          <a:prstGeom prst="rect">
            <a:avLst/>
          </a:prstGeom>
          <a:solidFill>
            <a:schemeClr val="accent2"/>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Garamond"/>
              <a:ea typeface="Garamond"/>
              <a:cs typeface="Garamond"/>
              <a:sym typeface="Garamond"/>
            </a:endParaRPr>
          </a:p>
          <a:p>
            <a:pPr marL="0" marR="0" lvl="0" indent="0" algn="ctr" rtl="0">
              <a:spcBef>
                <a:spcPts val="0"/>
              </a:spcBef>
              <a:spcAft>
                <a:spcPts val="0"/>
              </a:spcAft>
              <a:buNone/>
            </a:pPr>
            <a:endParaRPr sz="1800" b="1">
              <a:solidFill>
                <a:schemeClr val="lt1"/>
              </a:solidFill>
              <a:latin typeface="Garamond"/>
              <a:ea typeface="Garamond"/>
              <a:cs typeface="Garamond"/>
              <a:sym typeface="Garamond"/>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Alimentation</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Hôtellerie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Restauration</a:t>
            </a:r>
            <a:endParaRPr/>
          </a:p>
          <a:p>
            <a:pPr marL="0" marR="0" lvl="0" indent="0" algn="ctr" rtl="0">
              <a:spcBef>
                <a:spcPts val="0"/>
              </a:spcBef>
              <a:spcAft>
                <a:spcPts val="0"/>
              </a:spcAft>
              <a:buNone/>
            </a:pPr>
            <a:endParaRPr sz="1800" b="1">
              <a:solidFill>
                <a:schemeClr val="lt1"/>
              </a:solidFill>
              <a:latin typeface="Garamond"/>
              <a:ea typeface="Garamond"/>
              <a:cs typeface="Garamond"/>
              <a:sym typeface="Garamond"/>
            </a:endParaRPr>
          </a:p>
          <a:p>
            <a:pPr marL="0" marR="0" lvl="0" indent="0" algn="ctr" rtl="0">
              <a:spcBef>
                <a:spcPts val="0"/>
              </a:spcBef>
              <a:spcAft>
                <a:spcPts val="0"/>
              </a:spcAft>
              <a:buNone/>
            </a:pPr>
            <a:endParaRPr sz="1800" b="1">
              <a:solidFill>
                <a:schemeClr val="lt1"/>
              </a:solidFill>
              <a:latin typeface="Garamond"/>
              <a:ea typeface="Garamond"/>
              <a:cs typeface="Garamond"/>
              <a:sym typeface="Garamond"/>
            </a:endParaRPr>
          </a:p>
        </p:txBody>
      </p:sp>
      <p:sp>
        <p:nvSpPr>
          <p:cNvPr id="253" name="Google Shape;253;p13"/>
          <p:cNvSpPr/>
          <p:nvPr/>
        </p:nvSpPr>
        <p:spPr>
          <a:xfrm>
            <a:off x="9122661" y="4127482"/>
            <a:ext cx="1723942" cy="1293987"/>
          </a:xfrm>
          <a:prstGeom prst="rect">
            <a:avLst/>
          </a:prstGeom>
          <a:solidFill>
            <a:srgbClr val="FFC000"/>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Agriculture,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Elevage,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Aménagement,</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Forêt</a:t>
            </a:r>
            <a:endParaRPr/>
          </a:p>
        </p:txBody>
      </p:sp>
      <p:sp>
        <p:nvSpPr>
          <p:cNvPr id="254" name="Google Shape;254;p13"/>
          <p:cNvSpPr/>
          <p:nvPr/>
        </p:nvSpPr>
        <p:spPr>
          <a:xfrm>
            <a:off x="5307327" y="1373944"/>
            <a:ext cx="1737427"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Electricité,</a:t>
            </a:r>
            <a:br>
              <a:rPr lang="fr-FR" sz="1800" b="1">
                <a:solidFill>
                  <a:schemeClr val="dk1"/>
                </a:solidFill>
                <a:latin typeface="Garamond"/>
                <a:ea typeface="Garamond"/>
                <a:cs typeface="Garamond"/>
                <a:sym typeface="Garamond"/>
              </a:rPr>
            </a:br>
            <a:r>
              <a:rPr lang="fr-FR" sz="1800" b="1">
                <a:solidFill>
                  <a:schemeClr val="dk1"/>
                </a:solidFill>
                <a:latin typeface="Garamond"/>
                <a:ea typeface="Garamond"/>
                <a:cs typeface="Garamond"/>
                <a:sym typeface="Garamond"/>
              </a:rPr>
              <a:t>électronique,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Energie</a:t>
            </a:r>
            <a:endParaRPr/>
          </a:p>
        </p:txBody>
      </p:sp>
      <p:sp>
        <p:nvSpPr>
          <p:cNvPr id="255" name="Google Shape;255;p13"/>
          <p:cNvSpPr/>
          <p:nvPr/>
        </p:nvSpPr>
        <p:spPr>
          <a:xfrm>
            <a:off x="2913866" y="4321343"/>
            <a:ext cx="1798864" cy="1083502"/>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Matériaux : métaux,</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Papiers, plastiques</a:t>
            </a:r>
            <a:endParaRPr/>
          </a:p>
        </p:txBody>
      </p:sp>
      <p:sp>
        <p:nvSpPr>
          <p:cNvPr id="256" name="Google Shape;256;p13"/>
          <p:cNvSpPr/>
          <p:nvPr/>
        </p:nvSpPr>
        <p:spPr>
          <a:xfrm>
            <a:off x="6411190" y="4405894"/>
            <a:ext cx="1533256" cy="914400"/>
          </a:xfrm>
          <a:prstGeom prst="rect">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Textile</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Habillement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1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800"/>
              <a:buFont typeface="Garamond"/>
              <a:buNone/>
            </a:pPr>
            <a:endParaRPr/>
          </a:p>
        </p:txBody>
      </p:sp>
      <p:pic>
        <p:nvPicPr>
          <p:cNvPr id="262" name="Google Shape;262;p14"/>
          <p:cNvPicPr preferRelativeResize="0">
            <a:picLocks noGrp="1"/>
          </p:cNvPicPr>
          <p:nvPr>
            <p:ph type="body" idx="1"/>
          </p:nvPr>
        </p:nvPicPr>
        <p:blipFill rotWithShape="1">
          <a:blip r:embed="rId3">
            <a:alphaModFix/>
          </a:blip>
          <a:srcRect/>
          <a:stretch/>
        </p:blipFill>
        <p:spPr>
          <a:xfrm>
            <a:off x="891152" y="743920"/>
            <a:ext cx="10234047" cy="529175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5"/>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182880" lvl="0" indent="-68579" algn="l" rtl="0">
              <a:lnSpc>
                <a:spcPct val="100000"/>
              </a:lnSpc>
              <a:spcBef>
                <a:spcPts val="0"/>
              </a:spcBef>
              <a:spcAft>
                <a:spcPts val="0"/>
              </a:spcAft>
              <a:buSzPts val="1800"/>
              <a:buNone/>
            </a:pPr>
            <a:endParaRPr/>
          </a:p>
        </p:txBody>
      </p:sp>
      <p:sp>
        <p:nvSpPr>
          <p:cNvPr id="268" name="Google Shape;268;p15"/>
          <p:cNvSpPr txBox="1">
            <a:spLocks noGrp="1"/>
          </p:cNvSpPr>
          <p:nvPr>
            <p:ph type="title"/>
          </p:nvPr>
        </p:nvSpPr>
        <p:spPr>
          <a:xfrm>
            <a:off x="1066800" y="2404626"/>
            <a:ext cx="10058400" cy="1371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395750"/>
              </a:buClr>
              <a:buSzPts val="4000"/>
              <a:buFont typeface="Garamond"/>
              <a:buNone/>
            </a:pPr>
            <a:r>
              <a:rPr lang="fr-FR" sz="4000" b="1" u="sng">
                <a:solidFill>
                  <a:srgbClr val="395750"/>
                </a:solidFill>
              </a:rPr>
              <a:t>Question 10 </a:t>
            </a:r>
            <a:r>
              <a:rPr lang="fr-FR" sz="4000" b="1">
                <a:solidFill>
                  <a:srgbClr val="395750"/>
                </a:solidFill>
              </a:rPr>
              <a:t>: </a:t>
            </a:r>
            <a:br>
              <a:rPr lang="fr-FR" sz="4000" b="1">
                <a:solidFill>
                  <a:srgbClr val="395750"/>
                </a:solidFill>
              </a:rPr>
            </a:br>
            <a:r>
              <a:rPr lang="fr-FR" sz="4000" b="1">
                <a:solidFill>
                  <a:srgbClr val="395750"/>
                </a:solidFill>
              </a:rPr>
              <a:t>Après un diplôme de la voie professionnelle, puis-je continuer mes études?</a:t>
            </a:r>
            <a:endParaRPr sz="4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6"/>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800"/>
              <a:buFont typeface="Garamond"/>
              <a:buNone/>
            </a:pPr>
            <a:r>
              <a:rPr lang="fr-FR"/>
              <a:t> </a:t>
            </a:r>
            <a:endParaRPr/>
          </a:p>
        </p:txBody>
      </p:sp>
      <p:pic>
        <p:nvPicPr>
          <p:cNvPr id="274" name="Google Shape;274;p16"/>
          <p:cNvPicPr preferRelativeResize="0"/>
          <p:nvPr/>
        </p:nvPicPr>
        <p:blipFill rotWithShape="1">
          <a:blip r:embed="rId3">
            <a:alphaModFix/>
          </a:blip>
          <a:srcRect/>
          <a:stretch/>
        </p:blipFill>
        <p:spPr>
          <a:xfrm>
            <a:off x="1764633" y="642594"/>
            <a:ext cx="8775030" cy="532506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7"/>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C00000"/>
              </a:buClr>
              <a:buSzPts val="4800"/>
              <a:buFont typeface="Garamond"/>
              <a:buNone/>
            </a:pPr>
            <a:r>
              <a:rPr lang="fr-FR">
                <a:solidFill>
                  <a:srgbClr val="C00000"/>
                </a:solidFill>
              </a:rPr>
              <a:t>L’ORIENTATION,C’EST QUOI?</a:t>
            </a:r>
            <a:endParaRPr/>
          </a:p>
        </p:txBody>
      </p:sp>
      <p:sp>
        <p:nvSpPr>
          <p:cNvPr id="280" name="Google Shape;280;p17"/>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182880" lvl="0" indent="-182880" algn="l" rtl="0">
              <a:lnSpc>
                <a:spcPct val="100000"/>
              </a:lnSpc>
              <a:spcBef>
                <a:spcPts val="0"/>
              </a:spcBef>
              <a:spcAft>
                <a:spcPts val="0"/>
              </a:spcAft>
              <a:buSzPts val="1800"/>
              <a:buFont typeface="Noto Sans Symbols"/>
              <a:buChar char="⮚"/>
            </a:pPr>
            <a:r>
              <a:rPr lang="fr-FR" b="1"/>
              <a:t>COMMENT CONSTRUIRE MES CHOIX D’ORIENTATION?</a:t>
            </a:r>
            <a:endParaRPr/>
          </a:p>
          <a:p>
            <a:pPr marL="182880" lvl="0" indent="-68579" algn="l" rtl="0">
              <a:lnSpc>
                <a:spcPct val="100000"/>
              </a:lnSpc>
              <a:spcBef>
                <a:spcPts val="900"/>
              </a:spcBef>
              <a:spcAft>
                <a:spcPts val="0"/>
              </a:spcAft>
              <a:buSzPts val="1800"/>
              <a:buFont typeface="Noto Sans Symbols"/>
              <a:buNone/>
            </a:pPr>
            <a:endParaRPr b="1"/>
          </a:p>
          <a:p>
            <a:pPr marL="182880" lvl="0" indent="-182880" algn="l" rtl="0">
              <a:lnSpc>
                <a:spcPct val="100000"/>
              </a:lnSpc>
              <a:spcBef>
                <a:spcPts val="900"/>
              </a:spcBef>
              <a:spcAft>
                <a:spcPts val="0"/>
              </a:spcAft>
              <a:buSzPts val="1800"/>
              <a:buFont typeface="Noto Sans Symbols"/>
              <a:buChar char="⮚"/>
            </a:pPr>
            <a:r>
              <a:rPr lang="fr-FR" b="1"/>
              <a:t>QU’EST-CE QUI VA INFLUENCER MES CHOIX?</a:t>
            </a:r>
            <a:endParaRPr/>
          </a:p>
          <a:p>
            <a:pPr marL="182880" lvl="0" indent="-68579" algn="l" rtl="0">
              <a:lnSpc>
                <a:spcPct val="100000"/>
              </a:lnSpc>
              <a:spcBef>
                <a:spcPts val="900"/>
              </a:spcBef>
              <a:spcAft>
                <a:spcPts val="0"/>
              </a:spcAft>
              <a:buSzPts val="1800"/>
              <a:buFont typeface="Noto Sans Symbols"/>
              <a:buNone/>
            </a:pPr>
            <a:endParaRPr b="1"/>
          </a:p>
          <a:p>
            <a:pPr marL="182880" lvl="0" indent="-182880" algn="l" rtl="0">
              <a:lnSpc>
                <a:spcPct val="100000"/>
              </a:lnSpc>
              <a:spcBef>
                <a:spcPts val="900"/>
              </a:spcBef>
              <a:spcAft>
                <a:spcPts val="0"/>
              </a:spcAft>
              <a:buSzPts val="1800"/>
              <a:buFont typeface="Noto Sans Symbols"/>
              <a:buChar char="⮚"/>
            </a:pPr>
            <a:r>
              <a:rPr lang="fr-FR" b="1"/>
              <a:t>QUELLES SONT LES QUESTIONS QUE JE VAIS ME POSER?</a:t>
            </a:r>
            <a:endParaRPr/>
          </a:p>
          <a:p>
            <a:pPr marL="182880" lvl="0" indent="-68579" algn="l" rtl="0">
              <a:lnSpc>
                <a:spcPct val="100000"/>
              </a:lnSpc>
              <a:spcBef>
                <a:spcPts val="900"/>
              </a:spcBef>
              <a:spcAft>
                <a:spcPts val="0"/>
              </a:spcAft>
              <a:buSzPts val="1800"/>
              <a:buFont typeface="Noto Sans Symbols"/>
              <a:buNone/>
            </a:pPr>
            <a:endParaRPr b="1"/>
          </a:p>
          <a:p>
            <a:pPr marL="182880" lvl="0" indent="-182880" algn="l" rtl="0">
              <a:lnSpc>
                <a:spcPct val="100000"/>
              </a:lnSpc>
              <a:spcBef>
                <a:spcPts val="900"/>
              </a:spcBef>
              <a:spcAft>
                <a:spcPts val="0"/>
              </a:spcAft>
              <a:buSzPts val="1800"/>
              <a:buFont typeface="Noto Sans Symbols"/>
              <a:buChar char="⮚"/>
            </a:pPr>
            <a:r>
              <a:rPr lang="fr-FR" b="1"/>
              <a:t>DE QUOI J’AI BESOIN POUR BIEN M’ORIENTER?</a:t>
            </a:r>
            <a:endParaRPr/>
          </a:p>
          <a:p>
            <a:pPr marL="182880" lvl="0" indent="-68579" algn="l" rtl="0">
              <a:lnSpc>
                <a:spcPct val="100000"/>
              </a:lnSpc>
              <a:spcBef>
                <a:spcPts val="900"/>
              </a:spcBef>
              <a:spcAft>
                <a:spcPts val="0"/>
              </a:spcAft>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p:nvPr/>
        </p:nvSpPr>
        <p:spPr>
          <a:xfrm>
            <a:off x="762000" y="675860"/>
            <a:ext cx="10668000" cy="18466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0" i="0" u="none" strike="noStrike" cap="none" dirty="0">
                <a:solidFill>
                  <a:schemeClr val="dk1"/>
                </a:solidFill>
                <a:latin typeface="Garamond"/>
                <a:ea typeface="Garamond"/>
                <a:cs typeface="Garamond"/>
                <a:sym typeface="Garamond"/>
              </a:rPr>
              <a:t>Mme </a:t>
            </a:r>
            <a:r>
              <a:rPr lang="fr-FR" sz="3600" dirty="0" smtClean="0">
                <a:solidFill>
                  <a:schemeClr val="dk1"/>
                </a:solidFill>
                <a:latin typeface="Garamond"/>
                <a:ea typeface="Garamond"/>
                <a:cs typeface="Garamond"/>
                <a:sym typeface="Garamond"/>
              </a:rPr>
              <a:t>Junca</a:t>
            </a:r>
            <a:endParaRPr dirty="0"/>
          </a:p>
          <a:p>
            <a:pPr marL="0" marR="0" lvl="0" indent="0" algn="ctr" rtl="0">
              <a:spcBef>
                <a:spcPts val="0"/>
              </a:spcBef>
              <a:spcAft>
                <a:spcPts val="0"/>
              </a:spcAft>
              <a:buNone/>
            </a:pPr>
            <a:r>
              <a:rPr lang="fr-FR" sz="3200" b="1" i="0" u="none" strike="noStrike" cap="none" dirty="0">
                <a:solidFill>
                  <a:srgbClr val="7F7F7F"/>
                </a:solidFill>
                <a:latin typeface="Garamond"/>
                <a:ea typeface="Garamond"/>
                <a:cs typeface="Garamond"/>
                <a:sym typeface="Garamond"/>
              </a:rPr>
              <a:t>Psychologue de </a:t>
            </a:r>
            <a:r>
              <a:rPr lang="fr-FR" sz="3200" b="1" i="0" u="none" strike="noStrike" cap="none" dirty="0" smtClean="0">
                <a:solidFill>
                  <a:srgbClr val="7F7F7F"/>
                </a:solidFill>
                <a:latin typeface="Garamond"/>
                <a:ea typeface="Garamond"/>
                <a:cs typeface="Garamond"/>
                <a:sym typeface="Garamond"/>
              </a:rPr>
              <a:t>l’</a:t>
            </a:r>
            <a:r>
              <a:rPr lang="fr-FR" sz="3200" b="1" dirty="0">
                <a:solidFill>
                  <a:srgbClr val="7F7F7F"/>
                </a:solidFill>
                <a:latin typeface="Garamond"/>
                <a:ea typeface="Garamond"/>
                <a:cs typeface="Garamond"/>
                <a:sym typeface="Garamond"/>
              </a:rPr>
              <a:t>É</a:t>
            </a:r>
            <a:r>
              <a:rPr lang="fr-FR" sz="3200" b="1" i="0" u="none" strike="noStrike" cap="none" dirty="0" smtClean="0">
                <a:solidFill>
                  <a:srgbClr val="7F7F7F"/>
                </a:solidFill>
                <a:latin typeface="Garamond"/>
                <a:ea typeface="Garamond"/>
                <a:cs typeface="Garamond"/>
                <a:sym typeface="Garamond"/>
              </a:rPr>
              <a:t>ducation </a:t>
            </a:r>
            <a:r>
              <a:rPr lang="fr-FR" sz="3200" b="1" i="0" u="none" strike="noStrike" cap="none" dirty="0">
                <a:solidFill>
                  <a:srgbClr val="7F7F7F"/>
                </a:solidFill>
                <a:latin typeface="Garamond"/>
                <a:ea typeface="Garamond"/>
                <a:cs typeface="Garamond"/>
                <a:sym typeface="Garamond"/>
              </a:rPr>
              <a:t>Nationale </a:t>
            </a:r>
            <a:endParaRPr dirty="0"/>
          </a:p>
          <a:p>
            <a:pPr marL="0" marR="0" lvl="0" indent="0" algn="ctr" rtl="0">
              <a:spcBef>
                <a:spcPts val="0"/>
              </a:spcBef>
              <a:spcAft>
                <a:spcPts val="0"/>
              </a:spcAft>
              <a:buNone/>
            </a:pPr>
            <a:r>
              <a:rPr lang="fr-FR" sz="2600" b="1" i="0" u="none" strike="noStrike" cap="none" dirty="0">
                <a:solidFill>
                  <a:srgbClr val="7F7F7F"/>
                </a:solidFill>
                <a:latin typeface="Garamond"/>
                <a:ea typeface="Garamond"/>
                <a:cs typeface="Garamond"/>
                <a:sym typeface="Garamond"/>
              </a:rPr>
              <a:t> « </a:t>
            </a:r>
            <a:r>
              <a:rPr lang="fr-FR" sz="2600" b="1" i="0" u="none" strike="noStrike" cap="none" dirty="0" smtClean="0">
                <a:solidFill>
                  <a:srgbClr val="7F7F7F"/>
                </a:solidFill>
                <a:latin typeface="Garamond"/>
                <a:ea typeface="Garamond"/>
                <a:cs typeface="Garamond"/>
                <a:sym typeface="Garamond"/>
              </a:rPr>
              <a:t>Éducation, </a:t>
            </a:r>
            <a:r>
              <a:rPr lang="fr-FR" sz="2600" b="1" i="0" u="none" strike="noStrike" cap="none" dirty="0">
                <a:solidFill>
                  <a:srgbClr val="7F7F7F"/>
                </a:solidFill>
                <a:latin typeface="Garamond"/>
                <a:ea typeface="Garamond"/>
                <a:cs typeface="Garamond"/>
                <a:sym typeface="Garamond"/>
              </a:rPr>
              <a:t>développement, orientation scolaire et professionnelle »</a:t>
            </a:r>
            <a:endParaRPr dirty="0"/>
          </a:p>
          <a:p>
            <a:pPr marL="0" marR="0" lvl="0" indent="0" algn="ctr" rtl="0">
              <a:spcBef>
                <a:spcPts val="0"/>
              </a:spcBef>
              <a:spcAft>
                <a:spcPts val="0"/>
              </a:spcAft>
              <a:buNone/>
            </a:pPr>
            <a:endParaRPr sz="2000" b="0" i="0" u="none" strike="noStrike" cap="none" dirty="0">
              <a:solidFill>
                <a:schemeClr val="dk1"/>
              </a:solidFill>
              <a:latin typeface="Garamond"/>
              <a:ea typeface="Garamond"/>
              <a:cs typeface="Garamond"/>
              <a:sym typeface="Garamond"/>
            </a:endParaRPr>
          </a:p>
        </p:txBody>
      </p:sp>
      <p:sp>
        <p:nvSpPr>
          <p:cNvPr id="118" name="Google Shape;118;p2"/>
          <p:cNvSpPr/>
          <p:nvPr/>
        </p:nvSpPr>
        <p:spPr>
          <a:xfrm>
            <a:off x="2819097" y="2321671"/>
            <a:ext cx="6951919" cy="1550504"/>
          </a:xfrm>
          <a:prstGeom prst="rect">
            <a:avLst/>
          </a:prstGeom>
          <a:solidFill>
            <a:srgbClr val="DACFA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0" i="0" u="none" strike="noStrike" cap="none" dirty="0">
                <a:solidFill>
                  <a:schemeClr val="dk1"/>
                </a:solidFill>
                <a:latin typeface="Garamond"/>
                <a:ea typeface="Garamond"/>
                <a:cs typeface="Garamond"/>
                <a:sym typeface="Garamond"/>
              </a:rPr>
              <a:t>Présente au collège : </a:t>
            </a:r>
            <a:endParaRPr dirty="0"/>
          </a:p>
          <a:p>
            <a:pPr marL="0" marR="0" lvl="0" indent="0" algn="ctr" rtl="0">
              <a:spcBef>
                <a:spcPts val="0"/>
              </a:spcBef>
              <a:spcAft>
                <a:spcPts val="0"/>
              </a:spcAft>
              <a:buNone/>
            </a:pPr>
            <a:r>
              <a:rPr lang="fr-FR" sz="2400" dirty="0" smtClean="0">
                <a:solidFill>
                  <a:schemeClr val="dk1"/>
                </a:solidFill>
                <a:latin typeface="Garamond"/>
                <a:ea typeface="Garamond"/>
                <a:cs typeface="Garamond"/>
                <a:sym typeface="Garamond"/>
              </a:rPr>
              <a:t>Le jeudi et le vendredi ( ½ semaine)</a:t>
            </a:r>
            <a:endParaRPr sz="800" b="0" i="0" u="none" strike="noStrike" cap="none" dirty="0">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1800" b="0" i="0" u="none" strike="noStrike" cap="none" dirty="0">
                <a:solidFill>
                  <a:schemeClr val="dk1"/>
                </a:solidFill>
                <a:latin typeface="Garamond"/>
                <a:ea typeface="Garamond"/>
                <a:cs typeface="Garamond"/>
                <a:sym typeface="Garamond"/>
              </a:rPr>
              <a:t>Prise de rendez-vous </a:t>
            </a:r>
            <a:r>
              <a:rPr lang="fr-FR" sz="1800" dirty="0" smtClean="0">
                <a:solidFill>
                  <a:schemeClr val="dk1"/>
                </a:solidFill>
                <a:latin typeface="Garamond"/>
                <a:ea typeface="Garamond"/>
                <a:cs typeface="Garamond"/>
                <a:sym typeface="Garamond"/>
              </a:rPr>
              <a:t>à la vie scolaire ou auprès de votre CPE</a:t>
            </a:r>
            <a:endParaRPr dirty="0"/>
          </a:p>
        </p:txBody>
      </p:sp>
      <p:sp>
        <p:nvSpPr>
          <p:cNvPr id="119" name="Google Shape;119;p2"/>
          <p:cNvSpPr txBox="1"/>
          <p:nvPr/>
        </p:nvSpPr>
        <p:spPr>
          <a:xfrm>
            <a:off x="6447183" y="4535768"/>
            <a:ext cx="5088835" cy="1554272"/>
          </a:xfrm>
          <a:prstGeom prst="rect">
            <a:avLst/>
          </a:prstGeom>
          <a:noFill/>
          <a:ln w="9525" cap="flat" cmpd="sng">
            <a:solidFill>
              <a:schemeClr val="dk1"/>
            </a:solidFill>
            <a:prstDash val="lgDashDot"/>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a:solidFill>
                  <a:schemeClr val="dk1"/>
                </a:solidFill>
                <a:latin typeface="Garamond"/>
                <a:ea typeface="Garamond"/>
                <a:cs typeface="Garamond"/>
                <a:sym typeface="Garamond"/>
              </a:rPr>
              <a:t>Possibilité de prendre rendez – vous sur le Centre d’Information et d’Orientation (C.I.O) de Muret </a:t>
            </a:r>
            <a:r>
              <a:rPr lang="fr-FR" sz="1500" b="1" i="0" u="none" strike="noStrike" cap="none">
                <a:solidFill>
                  <a:schemeClr val="dk1"/>
                </a:solidFill>
                <a:latin typeface="Garamond"/>
                <a:ea typeface="Garamond"/>
                <a:cs typeface="Garamond"/>
                <a:sym typeface="Garamond"/>
              </a:rPr>
              <a:t>toute la semaine et pendant les vacances scolaires</a:t>
            </a:r>
            <a:endParaRPr/>
          </a:p>
          <a:p>
            <a:pPr marL="0" marR="0" lvl="0" indent="0" algn="ctr" rtl="0">
              <a:spcBef>
                <a:spcPts val="0"/>
              </a:spcBef>
              <a:spcAft>
                <a:spcPts val="0"/>
              </a:spcAft>
              <a:buNone/>
            </a:pPr>
            <a:endParaRPr sz="2000" b="0" i="0" u="none" strike="noStrike" cap="none">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2000" b="1" i="0" u="none" strike="noStrike" cap="none">
                <a:solidFill>
                  <a:srgbClr val="FF0066"/>
                </a:solidFill>
                <a:latin typeface="Garamond"/>
                <a:ea typeface="Garamond"/>
                <a:cs typeface="Garamond"/>
                <a:sym typeface="Garamond"/>
              </a:rPr>
              <a:t>05 . 67 . 52 . 40 . 72</a:t>
            </a:r>
            <a:endParaRPr/>
          </a:p>
        </p:txBody>
      </p:sp>
      <p:pic>
        <p:nvPicPr>
          <p:cNvPr id="120" name="Google Shape;120;p2"/>
          <p:cNvPicPr preferRelativeResize="0"/>
          <p:nvPr/>
        </p:nvPicPr>
        <p:blipFill rotWithShape="1">
          <a:blip r:embed="rId3">
            <a:alphaModFix/>
          </a:blip>
          <a:srcRect/>
          <a:stretch/>
        </p:blipFill>
        <p:spPr>
          <a:xfrm>
            <a:off x="1134967" y="4535768"/>
            <a:ext cx="1589760" cy="969496"/>
          </a:xfrm>
          <a:prstGeom prst="rect">
            <a:avLst/>
          </a:prstGeom>
          <a:noFill/>
          <a:ln>
            <a:noFill/>
          </a:ln>
        </p:spPr>
      </p:pic>
      <p:pic>
        <p:nvPicPr>
          <p:cNvPr id="121" name="Google Shape;121;p2" descr="Combiné"/>
          <p:cNvPicPr preferRelativeResize="0"/>
          <p:nvPr/>
        </p:nvPicPr>
        <p:blipFill rotWithShape="1">
          <a:blip r:embed="rId4">
            <a:alphaModFix/>
          </a:blip>
          <a:srcRect/>
          <a:stretch/>
        </p:blipFill>
        <p:spPr>
          <a:xfrm>
            <a:off x="6527745" y="5182099"/>
            <a:ext cx="323165" cy="323165"/>
          </a:xfrm>
          <a:prstGeom prst="rect">
            <a:avLst/>
          </a:prstGeom>
          <a:noFill/>
          <a:ln>
            <a:noFill/>
          </a:ln>
        </p:spPr>
      </p:pic>
      <p:sp>
        <p:nvSpPr>
          <p:cNvPr id="122" name="Google Shape;122;p2"/>
          <p:cNvSpPr txBox="1"/>
          <p:nvPr/>
        </p:nvSpPr>
        <p:spPr>
          <a:xfrm>
            <a:off x="762000" y="5443709"/>
            <a:ext cx="276307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sng" strike="noStrike" cap="none" dirty="0">
                <a:solidFill>
                  <a:schemeClr val="dk1"/>
                </a:solidFill>
                <a:latin typeface="Garamond"/>
                <a:ea typeface="Garamond"/>
                <a:cs typeface="Garamond"/>
                <a:sym typeface="Garamond"/>
              </a:rPr>
              <a:t>CIO du Muret</a:t>
            </a:r>
            <a:endParaRPr dirty="0"/>
          </a:p>
          <a:p>
            <a:pPr marL="0" marR="0" lvl="0" indent="0" algn="l" rtl="0">
              <a:spcBef>
                <a:spcPts val="0"/>
              </a:spcBef>
              <a:spcAft>
                <a:spcPts val="0"/>
              </a:spcAft>
              <a:buNone/>
            </a:pPr>
            <a:r>
              <a:rPr lang="fr-FR" sz="1800" b="0" i="0" u="none" strike="noStrike" cap="none" dirty="0">
                <a:solidFill>
                  <a:schemeClr val="dk1"/>
                </a:solidFill>
                <a:latin typeface="Garamond"/>
                <a:ea typeface="Garamond"/>
                <a:cs typeface="Garamond"/>
                <a:sym typeface="Garamond"/>
              </a:rPr>
              <a:t>17 rue du Maréchal Lyautey</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18"/>
          <p:cNvSpPr txBox="1">
            <a:spLocks noGrp="1"/>
          </p:cNvSpPr>
          <p:nvPr>
            <p:ph type="title"/>
          </p:nvPr>
        </p:nvSpPr>
        <p:spPr>
          <a:xfrm>
            <a:off x="1066800" y="425796"/>
            <a:ext cx="10058400" cy="55725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C00000"/>
              </a:buClr>
              <a:buSzPts val="3000"/>
              <a:buFont typeface="Garamond"/>
              <a:buNone/>
            </a:pPr>
            <a:r>
              <a:rPr lang="fr-FR" sz="3000">
                <a:solidFill>
                  <a:srgbClr val="C00000"/>
                </a:solidFill>
              </a:rPr>
              <a:t>COMMENT CONSTRUIRE SES CHOIX D’ORIENTATION?</a:t>
            </a:r>
            <a:endParaRPr/>
          </a:p>
        </p:txBody>
      </p:sp>
      <p:sp>
        <p:nvSpPr>
          <p:cNvPr id="286" name="Google Shape;286;p18"/>
          <p:cNvSpPr txBox="1">
            <a:spLocks noGrp="1"/>
          </p:cNvSpPr>
          <p:nvPr>
            <p:ph type="body" idx="1"/>
          </p:nvPr>
        </p:nvSpPr>
        <p:spPr>
          <a:xfrm>
            <a:off x="1066800" y="1588168"/>
            <a:ext cx="10058400" cy="4446872"/>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800"/>
              <a:buNone/>
            </a:pPr>
            <a:endParaRPr/>
          </a:p>
          <a:p>
            <a:pPr marL="0" lvl="0" indent="0" algn="l" rtl="0">
              <a:lnSpc>
                <a:spcPct val="100000"/>
              </a:lnSpc>
              <a:spcBef>
                <a:spcPts val="900"/>
              </a:spcBef>
              <a:spcAft>
                <a:spcPts val="0"/>
              </a:spcAft>
              <a:buSzPts val="1800"/>
              <a:buNone/>
            </a:pPr>
            <a:endParaRPr/>
          </a:p>
        </p:txBody>
      </p:sp>
      <p:sp>
        <p:nvSpPr>
          <p:cNvPr id="287" name="Google Shape;287;p18"/>
          <p:cNvSpPr/>
          <p:nvPr/>
        </p:nvSpPr>
        <p:spPr>
          <a:xfrm flipH="1">
            <a:off x="1317352" y="2453666"/>
            <a:ext cx="2053525" cy="2243584"/>
          </a:xfrm>
          <a:prstGeom prst="ellipse">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1.</a:t>
            </a:r>
            <a:endParaRPr/>
          </a:p>
          <a:p>
            <a:pPr marL="0" marR="0" lvl="0" indent="0" algn="ctr" rtl="0">
              <a:spcBef>
                <a:spcPts val="0"/>
              </a:spcBef>
              <a:spcAft>
                <a:spcPts val="0"/>
              </a:spcAft>
              <a:buNone/>
            </a:pPr>
            <a:r>
              <a:rPr lang="fr-FR" sz="1800" b="1">
                <a:solidFill>
                  <a:schemeClr val="dk1"/>
                </a:solidFill>
                <a:latin typeface="Garamond"/>
                <a:ea typeface="Garamond"/>
                <a:cs typeface="Garamond"/>
                <a:sym typeface="Garamond"/>
              </a:rPr>
              <a:t>En se posant des questions sur soi</a:t>
            </a:r>
            <a:endParaRPr/>
          </a:p>
        </p:txBody>
      </p:sp>
      <p:sp>
        <p:nvSpPr>
          <p:cNvPr id="288" name="Google Shape;288;p18"/>
          <p:cNvSpPr/>
          <p:nvPr/>
        </p:nvSpPr>
        <p:spPr>
          <a:xfrm>
            <a:off x="3851329" y="1115878"/>
            <a:ext cx="2588215" cy="5316326"/>
          </a:xfrm>
          <a:prstGeom prst="rect">
            <a:avLst/>
          </a:prstGeom>
          <a:noFill/>
          <a:ln>
            <a:noFill/>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None/>
            </a:pPr>
            <a:endParaRPr sz="1400">
              <a:solidFill>
                <a:srgbClr val="44546A"/>
              </a:solidFill>
              <a:latin typeface="Garamond"/>
              <a:ea typeface="Garamond"/>
              <a:cs typeface="Garamond"/>
              <a:sym typeface="Garamond"/>
            </a:endParaRPr>
          </a:p>
          <a:p>
            <a:pPr marL="0" marR="0" lvl="0" indent="0" algn="ctr" rtl="0">
              <a:lnSpc>
                <a:spcPct val="107000"/>
              </a:lnSpc>
              <a:spcBef>
                <a:spcPts val="800"/>
              </a:spcBef>
              <a:spcAft>
                <a:spcPts val="0"/>
              </a:spcAft>
              <a:buNone/>
            </a:pPr>
            <a:endParaRPr sz="1400">
              <a:solidFill>
                <a:srgbClr val="44546A"/>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Mes goûts, mes valeurs, mes intérêts</a:t>
            </a:r>
            <a:endParaRPr sz="1600" b="1">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Mes aptitudes manuelles, physiques, intellectuelles, artistiques, etc. (points forts et points faibles)</a:t>
            </a:r>
            <a:endParaRPr sz="1600" b="1">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Mes résultats scolaires, ma capacité de travail, d’organisation, ma motivation (points forts et points faibles)</a:t>
            </a:r>
            <a:endParaRPr sz="1600" b="1">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Ma santé</a:t>
            </a:r>
            <a:endParaRPr sz="1600" b="1">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L’influence de mon entourage (famille, amis, professeurs)</a:t>
            </a:r>
            <a:endParaRPr sz="1600" b="1">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44546A"/>
              </a:buClr>
              <a:buSzPts val="1600"/>
              <a:buFont typeface="Noto Sans Symbols"/>
              <a:buChar char="⮚"/>
            </a:pPr>
            <a:r>
              <a:rPr lang="fr-FR" sz="1600" b="1">
                <a:solidFill>
                  <a:srgbClr val="44546A"/>
                </a:solidFill>
                <a:latin typeface="Garamond"/>
                <a:ea typeface="Garamond"/>
                <a:cs typeface="Garamond"/>
                <a:sym typeface="Garamond"/>
              </a:rPr>
              <a:t>Les stéréotypes liés au sexe, à la catégorie sociale, etc.</a:t>
            </a:r>
            <a:endParaRPr sz="1600" b="1">
              <a:solidFill>
                <a:schemeClr val="lt1"/>
              </a:solidFill>
              <a:latin typeface="Garamond"/>
              <a:ea typeface="Garamond"/>
              <a:cs typeface="Garamond"/>
              <a:sym typeface="Garamond"/>
            </a:endParaRPr>
          </a:p>
          <a:p>
            <a:pPr marL="0" marR="0" lvl="0" indent="0" algn="l" rtl="0">
              <a:lnSpc>
                <a:spcPct val="107000"/>
              </a:lnSpc>
              <a:spcBef>
                <a:spcPts val="800"/>
              </a:spcBef>
              <a:spcAft>
                <a:spcPts val="0"/>
              </a:spcAft>
              <a:buNone/>
            </a:pPr>
            <a:r>
              <a:rPr lang="fr-FR" sz="1600" b="1">
                <a:solidFill>
                  <a:srgbClr val="44546A"/>
                </a:solidFill>
                <a:latin typeface="Garamond"/>
                <a:ea typeface="Garamond"/>
                <a:cs typeface="Garamond"/>
                <a:sym typeface="Garamond"/>
              </a:rPr>
              <a:t> </a:t>
            </a:r>
            <a:endParaRPr sz="1600" b="1">
              <a:solidFill>
                <a:schemeClr val="lt1"/>
              </a:solidFill>
              <a:latin typeface="Garamond"/>
              <a:ea typeface="Garamond"/>
              <a:cs typeface="Garamond"/>
              <a:sym typeface="Garamond"/>
            </a:endParaRPr>
          </a:p>
          <a:p>
            <a:pPr marL="0" marR="0" lvl="0" indent="0" algn="l" rtl="0">
              <a:lnSpc>
                <a:spcPct val="107000"/>
              </a:lnSpc>
              <a:spcBef>
                <a:spcPts val="800"/>
              </a:spcBef>
              <a:spcAft>
                <a:spcPts val="0"/>
              </a:spcAft>
              <a:buNone/>
            </a:pPr>
            <a:r>
              <a:rPr lang="fr-FR" sz="1600">
                <a:solidFill>
                  <a:srgbClr val="44546A"/>
                </a:solidFill>
                <a:latin typeface="Garamond"/>
                <a:ea typeface="Garamond"/>
                <a:cs typeface="Garamond"/>
                <a:sym typeface="Garamond"/>
              </a:rPr>
              <a:t> </a:t>
            </a:r>
            <a:endParaRPr sz="1600">
              <a:solidFill>
                <a:schemeClr val="lt1"/>
              </a:solidFill>
              <a:latin typeface="Garamond"/>
              <a:ea typeface="Garamond"/>
              <a:cs typeface="Garamond"/>
              <a:sym typeface="Garamond"/>
            </a:endParaRPr>
          </a:p>
        </p:txBody>
      </p:sp>
      <p:sp>
        <p:nvSpPr>
          <p:cNvPr id="289" name="Google Shape;289;p18"/>
          <p:cNvSpPr/>
          <p:nvPr/>
        </p:nvSpPr>
        <p:spPr>
          <a:xfrm flipH="1">
            <a:off x="9065221" y="1115878"/>
            <a:ext cx="1791342" cy="168156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rgbClr val="3A5972"/>
                </a:solidFill>
                <a:latin typeface="Garamond"/>
                <a:ea typeface="Garamond"/>
                <a:cs typeface="Garamond"/>
                <a:sym typeface="Garamond"/>
              </a:rPr>
              <a:t>Test d’intérêts :</a:t>
            </a:r>
            <a:endParaRPr/>
          </a:p>
          <a:p>
            <a:pPr marL="0" marR="0" lvl="0" indent="0" algn="ctr" rtl="0">
              <a:spcBef>
                <a:spcPts val="0"/>
              </a:spcBef>
              <a:spcAft>
                <a:spcPts val="0"/>
              </a:spcAft>
              <a:buNone/>
            </a:pPr>
            <a:r>
              <a:rPr lang="fr-FR" sz="1800" u="sng">
                <a:solidFill>
                  <a:srgbClr val="C00000"/>
                </a:solidFill>
                <a:latin typeface="Garamond"/>
                <a:ea typeface="Garamond"/>
                <a:cs typeface="Garamond"/>
                <a:sym typeface="Garamond"/>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Oriane</a:t>
            </a:r>
            <a:endParaRPr sz="1800">
              <a:solidFill>
                <a:srgbClr val="C00000"/>
              </a:solidFill>
              <a:latin typeface="Garamond"/>
              <a:ea typeface="Garamond"/>
              <a:cs typeface="Garamond"/>
              <a:sym typeface="Garamond"/>
            </a:endParaRPr>
          </a:p>
          <a:p>
            <a:pPr marL="0" marR="0" lvl="0" indent="0" algn="ctr" rtl="0">
              <a:spcBef>
                <a:spcPts val="0"/>
              </a:spcBef>
              <a:spcAft>
                <a:spcPts val="0"/>
              </a:spcAft>
              <a:buNone/>
            </a:pPr>
            <a:r>
              <a:rPr lang="fr-FR" sz="1800" u="sng">
                <a:solidFill>
                  <a:srgbClr val="C00000"/>
                </a:solidFill>
                <a:latin typeface="Garamond"/>
                <a:ea typeface="Garamond"/>
                <a:cs typeface="Garamond"/>
                <a:sym typeface="Garamond"/>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Zoom2choose</a:t>
            </a:r>
            <a:endParaRPr sz="1800">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a:solidFill>
                <a:srgbClr val="3A5972"/>
              </a:solidFill>
              <a:latin typeface="Garamond"/>
              <a:ea typeface="Garamond"/>
              <a:cs typeface="Garamond"/>
              <a:sym typeface="Garamond"/>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290" name="Google Shape;290;p18"/>
          <p:cNvSpPr/>
          <p:nvPr/>
        </p:nvSpPr>
        <p:spPr>
          <a:xfrm flipH="1">
            <a:off x="7886701" y="2734675"/>
            <a:ext cx="1791342" cy="168156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rgbClr val="3A5972"/>
                </a:solidFill>
                <a:latin typeface="Garamond"/>
                <a:ea typeface="Garamond"/>
                <a:cs typeface="Garamond"/>
                <a:sym typeface="Garamond"/>
              </a:rPr>
              <a:t>Que pense ma famille de ma scolarité, de mes projets si j’en ai?</a:t>
            </a:r>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291" name="Google Shape;291;p18"/>
          <p:cNvSpPr/>
          <p:nvPr/>
        </p:nvSpPr>
        <p:spPr>
          <a:xfrm flipH="1">
            <a:off x="9751025" y="4615912"/>
            <a:ext cx="1791342" cy="168156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rgbClr val="3A5972"/>
                </a:solidFill>
                <a:latin typeface="Garamond"/>
                <a:ea typeface="Garamond"/>
                <a:cs typeface="Garamond"/>
                <a:sym typeface="Garamond"/>
              </a:rPr>
              <a:t>Que pensent les professeurs de mon travail, mes résultats etc.</a:t>
            </a:r>
            <a:endParaRPr sz="1800">
              <a:solidFill>
                <a:schemeClr val="lt1"/>
              </a:solidFill>
              <a:latin typeface="Garamond"/>
              <a:ea typeface="Garamond"/>
              <a:cs typeface="Garamond"/>
              <a:sym typeface="Garamond"/>
            </a:endParaRPr>
          </a:p>
        </p:txBody>
      </p:sp>
      <p:sp>
        <p:nvSpPr>
          <p:cNvPr id="292" name="Google Shape;292;p18"/>
          <p:cNvSpPr/>
          <p:nvPr/>
        </p:nvSpPr>
        <p:spPr>
          <a:xfrm>
            <a:off x="6881247" y="1309607"/>
            <a:ext cx="945397" cy="4987872"/>
          </a:xfrm>
          <a:prstGeom prst="rightBrace">
            <a:avLst>
              <a:gd name="adj1" fmla="val 8333"/>
              <a:gd name="adj2" fmla="val 50000"/>
            </a:avLst>
          </a:prstGeom>
          <a:noFill/>
          <a:ln w="127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00000"/>
              </a:solidFill>
              <a:latin typeface="Garamond"/>
              <a:ea typeface="Garamond"/>
              <a:cs typeface="Garamond"/>
              <a:sym typeface="Garamond"/>
            </a:endParaRPr>
          </a:p>
        </p:txBody>
      </p:sp>
      <p:sp>
        <p:nvSpPr>
          <p:cNvPr id="293" name="Google Shape;293;p18"/>
          <p:cNvSpPr/>
          <p:nvPr/>
        </p:nvSpPr>
        <p:spPr>
          <a:xfrm flipH="1">
            <a:off x="9835618" y="2237440"/>
            <a:ext cx="1731285" cy="97949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rgbClr val="C00000"/>
                </a:solidFill>
                <a:latin typeface="Garamond"/>
                <a:ea typeface="Garamond"/>
                <a:cs typeface="Garamond"/>
                <a:sym typeface="Garamond"/>
              </a:rPr>
              <a:t>Questionnaire connaissance de soi ONISEP</a:t>
            </a:r>
            <a:endParaRPr/>
          </a:p>
        </p:txBody>
      </p:sp>
      <p:graphicFrame>
        <p:nvGraphicFramePr>
          <p:cNvPr id="294" name="Google Shape;294;p18"/>
          <p:cNvGraphicFramePr/>
          <p:nvPr/>
        </p:nvGraphicFramePr>
        <p:xfrm>
          <a:off x="10179803" y="3216932"/>
          <a:ext cx="945397" cy="1242854"/>
        </p:xfrm>
        <a:graphic>
          <a:graphicData uri="http://schemas.openxmlformats.org/presentationml/2006/ole">
            <mc:AlternateContent xmlns:mc="http://schemas.openxmlformats.org/markup-compatibility/2006">
              <mc:Choice xmlns:v="urn:schemas-microsoft-com:vml" Requires="v">
                <p:oleObj spid="_x0000_s1047" r:id="rId6" imgW="945397" imgH="1242854" progId="Acrobat.Document.DC">
                  <p:embed/>
                </p:oleObj>
              </mc:Choice>
              <mc:Fallback>
                <p:oleObj r:id="rId6" imgW="945397" imgH="1242854" progId="Acrobat.Document.DC">
                  <p:embed/>
                  <p:pic>
                    <p:nvPicPr>
                      <p:cNvPr id="294" name="Google Shape;294;p18"/>
                      <p:cNvPicPr preferRelativeResize="0"/>
                      <p:nvPr/>
                    </p:nvPicPr>
                    <p:blipFill rotWithShape="1">
                      <a:blip r:embed="rId7">
                        <a:alphaModFix/>
                      </a:blip>
                      <a:srcRect/>
                      <a:stretch/>
                    </p:blipFill>
                    <p:spPr>
                      <a:xfrm>
                        <a:off x="10179803" y="3216932"/>
                        <a:ext cx="945397" cy="1242854"/>
                      </a:xfrm>
                      <a:prstGeom prst="rect">
                        <a:avLst/>
                      </a:prstGeom>
                      <a:noFill/>
                      <a:ln>
                        <a:noFill/>
                      </a:ln>
                    </p:spPr>
                  </p:pic>
                </p:oleObj>
              </mc:Fallback>
            </mc:AlternateContent>
          </a:graphicData>
        </a:graphic>
      </p:graphicFrame>
      <p:sp>
        <p:nvSpPr>
          <p:cNvPr id="295" name="Google Shape;295;p18"/>
          <p:cNvSpPr/>
          <p:nvPr/>
        </p:nvSpPr>
        <p:spPr>
          <a:xfrm flipH="1">
            <a:off x="7769820" y="4713422"/>
            <a:ext cx="1706101" cy="159563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3A5972"/>
              </a:solidFill>
              <a:latin typeface="Garamond"/>
              <a:ea typeface="Garamond"/>
              <a:cs typeface="Garamond"/>
              <a:sym typeface="Garamond"/>
            </a:endParaRPr>
          </a:p>
          <a:p>
            <a:pPr marL="0" marR="0" lvl="0" indent="0" algn="ctr" rtl="0">
              <a:spcBef>
                <a:spcPts val="0"/>
              </a:spcBef>
              <a:spcAft>
                <a:spcPts val="0"/>
              </a:spcAft>
              <a:buNone/>
            </a:pPr>
            <a:r>
              <a:rPr lang="fr-FR" sz="1800">
                <a:solidFill>
                  <a:srgbClr val="3A5972"/>
                </a:solidFill>
                <a:latin typeface="Garamond"/>
                <a:ea typeface="Garamond"/>
                <a:cs typeface="Garamond"/>
                <a:sym typeface="Garamond"/>
              </a:rPr>
              <a:t>Découvrir des métiers à partir de ses centres d’intérêts</a:t>
            </a:r>
            <a:endParaRPr/>
          </a:p>
          <a:p>
            <a:pPr marL="0" marR="0" lvl="0" indent="0" algn="ctr" rtl="0">
              <a:spcBef>
                <a:spcPts val="0"/>
              </a:spcBef>
              <a:spcAft>
                <a:spcPts val="0"/>
              </a:spcAft>
              <a:buNone/>
            </a:pPr>
            <a:r>
              <a:rPr lang="fr-FR" sz="1800" u="sng">
                <a:solidFill>
                  <a:srgbClr val="C00000"/>
                </a:solidFill>
                <a:latin typeface="Garamond"/>
                <a:ea typeface="Garamond"/>
                <a:cs typeface="Garamond"/>
                <a:sym typeface="Garamond"/>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CIDJ</a:t>
            </a:r>
            <a:endParaRPr sz="1800">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9"/>
          <p:cNvSpPr txBox="1">
            <a:spLocks noGrp="1"/>
          </p:cNvSpPr>
          <p:nvPr>
            <p:ph type="title"/>
          </p:nvPr>
        </p:nvSpPr>
        <p:spPr>
          <a:xfrm>
            <a:off x="1066800" y="642594"/>
            <a:ext cx="10058400" cy="63601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3000"/>
              <a:buFont typeface="Garamond"/>
              <a:buNone/>
            </a:pPr>
            <a:r>
              <a:rPr lang="fr-FR" sz="3000">
                <a:solidFill>
                  <a:srgbClr val="C00000"/>
                </a:solidFill>
              </a:rPr>
              <a:t>COMMENT CONSTRUIRE SES CHOIX D’ORIENTATION?</a:t>
            </a:r>
            <a:endParaRPr sz="3000"/>
          </a:p>
        </p:txBody>
      </p:sp>
      <p:sp>
        <p:nvSpPr>
          <p:cNvPr id="301" name="Google Shape;301;p19"/>
          <p:cNvSpPr>
            <a:spLocks noGrp="1"/>
          </p:cNvSpPr>
          <p:nvPr>
            <p:ph type="body" idx="1"/>
          </p:nvPr>
        </p:nvSpPr>
        <p:spPr>
          <a:xfrm flipH="1">
            <a:off x="984143" y="2437566"/>
            <a:ext cx="2399654" cy="1982868"/>
          </a:xfrm>
          <a:prstGeom prst="ellipse">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665"/>
              <a:buNone/>
            </a:pPr>
            <a:r>
              <a:rPr lang="fr-FR" sz="1665" b="1">
                <a:solidFill>
                  <a:schemeClr val="dk1"/>
                </a:solidFill>
                <a:latin typeface="Garamond"/>
                <a:ea typeface="Garamond"/>
                <a:cs typeface="Garamond"/>
                <a:sym typeface="Garamond"/>
              </a:rPr>
              <a:t>2.</a:t>
            </a:r>
            <a:endParaRPr/>
          </a:p>
          <a:p>
            <a:pPr marL="0" lvl="0" indent="0" algn="ctr" rtl="0">
              <a:lnSpc>
                <a:spcPct val="90000"/>
              </a:lnSpc>
              <a:spcBef>
                <a:spcPts val="900"/>
              </a:spcBef>
              <a:spcAft>
                <a:spcPts val="0"/>
              </a:spcAft>
              <a:buSzPts val="1665"/>
              <a:buNone/>
            </a:pPr>
            <a:r>
              <a:rPr lang="fr-FR" sz="1665" b="1">
                <a:solidFill>
                  <a:schemeClr val="dk1"/>
                </a:solidFill>
                <a:latin typeface="Garamond"/>
                <a:ea typeface="Garamond"/>
                <a:cs typeface="Garamond"/>
                <a:sym typeface="Garamond"/>
              </a:rPr>
              <a:t>En se posant des questions sur les formations</a:t>
            </a:r>
            <a:endParaRPr/>
          </a:p>
        </p:txBody>
      </p:sp>
      <p:sp>
        <p:nvSpPr>
          <p:cNvPr id="302" name="Google Shape;302;p19"/>
          <p:cNvSpPr/>
          <p:nvPr/>
        </p:nvSpPr>
        <p:spPr>
          <a:xfrm>
            <a:off x="3847884" y="1642820"/>
            <a:ext cx="2312691" cy="4130298"/>
          </a:xfrm>
          <a:prstGeom prst="rect">
            <a:avLst/>
          </a:prstGeom>
          <a:noFill/>
          <a:ln>
            <a:noFill/>
          </a:ln>
        </p:spPr>
        <p:txBody>
          <a:bodyPr spcFirstLastPara="1" wrap="square" lIns="91425" tIns="45700" rIns="91425" bIns="45700" anchor="ctr" anchorCtr="0">
            <a:noAutofit/>
          </a:bodyPr>
          <a:lstStyle/>
          <a:p>
            <a:pPr marL="0" marR="0" lvl="0" indent="0" algn="l" rtl="0">
              <a:lnSpc>
                <a:spcPct val="107000"/>
              </a:lnSpc>
              <a:spcBef>
                <a:spcPts val="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b="1">
              <a:solidFill>
                <a:srgbClr val="C00000"/>
              </a:solidFill>
              <a:latin typeface="Garamond"/>
              <a:ea typeface="Garamond"/>
              <a:cs typeface="Garamond"/>
              <a:sym typeface="Garamond"/>
            </a:endParaRPr>
          </a:p>
          <a:p>
            <a:pPr marL="0" marR="0" lvl="0" indent="0" algn="l" rtl="0">
              <a:lnSpc>
                <a:spcPct val="107000"/>
              </a:lnSpc>
              <a:spcBef>
                <a:spcPts val="800"/>
              </a:spcBef>
              <a:spcAft>
                <a:spcPts val="0"/>
              </a:spcAft>
              <a:buNone/>
            </a:pPr>
            <a:endParaRPr sz="1100">
              <a:solidFill>
                <a:schemeClr val="lt1"/>
              </a:solidFill>
              <a:latin typeface="Garamond"/>
              <a:ea typeface="Garamond"/>
              <a:cs typeface="Garamond"/>
              <a:sym typeface="Garamond"/>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 niveau scolaire exigé (les attendus)</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Conditions d’entrée</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La durée, le coût, le lieu</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 contenu (les compétences)</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La poursuite d’études</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Les débouchés, etc.</a:t>
            </a:r>
            <a:endParaRPr/>
          </a:p>
          <a:p>
            <a:pPr marL="0" marR="0" lvl="0" indent="0" algn="l" rtl="0">
              <a:lnSpc>
                <a:spcPct val="107000"/>
              </a:lnSpc>
              <a:spcBef>
                <a:spcPts val="800"/>
              </a:spcBef>
              <a:spcAft>
                <a:spcPts val="0"/>
              </a:spcAft>
              <a:buNone/>
            </a:pPr>
            <a:r>
              <a:rPr lang="fr-FR" sz="1700" b="1">
                <a:solidFill>
                  <a:srgbClr val="3A5972"/>
                </a:solidFill>
                <a:latin typeface="Garamond"/>
                <a:ea typeface="Garamond"/>
                <a:cs typeface="Garamond"/>
                <a:sym typeface="Garamond"/>
              </a:rPr>
              <a:t> </a:t>
            </a:r>
            <a:endParaRPr/>
          </a:p>
          <a:p>
            <a:pPr marL="0" marR="0" lvl="0" indent="0" algn="l" rtl="0">
              <a:lnSpc>
                <a:spcPct val="107000"/>
              </a:lnSpc>
              <a:spcBef>
                <a:spcPts val="800"/>
              </a:spcBef>
              <a:spcAft>
                <a:spcPts val="0"/>
              </a:spcAft>
              <a:buNone/>
            </a:pPr>
            <a:r>
              <a:rPr lang="fr-FR" sz="1700" b="1">
                <a:solidFill>
                  <a:srgbClr val="3A5972"/>
                </a:solidFill>
                <a:latin typeface="Garamond"/>
                <a:ea typeface="Garamond"/>
                <a:cs typeface="Garamond"/>
                <a:sym typeface="Garamond"/>
              </a:rPr>
              <a:t> </a:t>
            </a:r>
            <a:endParaRPr/>
          </a:p>
          <a:p>
            <a:pPr marL="0" marR="0" lvl="0" indent="0" algn="l" rtl="0">
              <a:lnSpc>
                <a:spcPct val="107000"/>
              </a:lnSpc>
              <a:spcBef>
                <a:spcPts val="800"/>
              </a:spcBef>
              <a:spcAft>
                <a:spcPts val="0"/>
              </a:spcAft>
              <a:buNone/>
            </a:pPr>
            <a:r>
              <a:rPr lang="fr-FR" sz="1100">
                <a:solidFill>
                  <a:srgbClr val="44546A"/>
                </a:solidFill>
                <a:latin typeface="Garamond"/>
                <a:ea typeface="Garamond"/>
                <a:cs typeface="Garamond"/>
                <a:sym typeface="Garamond"/>
              </a:rPr>
              <a:t> </a:t>
            </a:r>
            <a:endParaRPr sz="1100">
              <a:solidFill>
                <a:schemeClr val="lt1"/>
              </a:solidFill>
              <a:latin typeface="Garamond"/>
              <a:ea typeface="Garamond"/>
              <a:cs typeface="Garamond"/>
              <a:sym typeface="Garamond"/>
            </a:endParaRPr>
          </a:p>
          <a:p>
            <a:pPr marL="0" marR="0" lvl="0" indent="0" algn="l" rtl="0">
              <a:lnSpc>
                <a:spcPct val="107000"/>
              </a:lnSpc>
              <a:spcBef>
                <a:spcPts val="800"/>
              </a:spcBef>
              <a:spcAft>
                <a:spcPts val="0"/>
              </a:spcAft>
              <a:buNone/>
            </a:pPr>
            <a:r>
              <a:rPr lang="fr-FR" sz="1100">
                <a:solidFill>
                  <a:srgbClr val="44546A"/>
                </a:solidFill>
                <a:latin typeface="Garamond"/>
                <a:ea typeface="Garamond"/>
                <a:cs typeface="Garamond"/>
                <a:sym typeface="Garamond"/>
              </a:rPr>
              <a:t> </a:t>
            </a:r>
            <a:endParaRPr sz="1100">
              <a:solidFill>
                <a:schemeClr val="lt1"/>
              </a:solidFill>
              <a:latin typeface="Garamond"/>
              <a:ea typeface="Garamond"/>
              <a:cs typeface="Garamond"/>
              <a:sym typeface="Garamond"/>
            </a:endParaRPr>
          </a:p>
          <a:p>
            <a:pPr marL="0" marR="0" lvl="0" indent="0" algn="l" rtl="0">
              <a:lnSpc>
                <a:spcPct val="107000"/>
              </a:lnSpc>
              <a:spcBef>
                <a:spcPts val="800"/>
              </a:spcBef>
              <a:spcAft>
                <a:spcPts val="0"/>
              </a:spcAft>
              <a:buNone/>
            </a:pPr>
            <a:r>
              <a:rPr lang="fr-FR" sz="1100">
                <a:solidFill>
                  <a:srgbClr val="44546A"/>
                </a:solidFill>
                <a:latin typeface="Garamond"/>
                <a:ea typeface="Garamond"/>
                <a:cs typeface="Garamond"/>
                <a:sym typeface="Garamond"/>
              </a:rPr>
              <a:t> </a:t>
            </a:r>
            <a:endParaRPr sz="1100">
              <a:solidFill>
                <a:schemeClr val="lt1"/>
              </a:solidFill>
              <a:latin typeface="Garamond"/>
              <a:ea typeface="Garamond"/>
              <a:cs typeface="Garamond"/>
              <a:sym typeface="Garamond"/>
            </a:endParaRPr>
          </a:p>
          <a:p>
            <a:pPr marL="0" marR="0" lvl="0" indent="0" algn="l" rtl="0">
              <a:lnSpc>
                <a:spcPct val="107000"/>
              </a:lnSpc>
              <a:spcBef>
                <a:spcPts val="800"/>
              </a:spcBef>
              <a:spcAft>
                <a:spcPts val="0"/>
              </a:spcAft>
              <a:buNone/>
            </a:pPr>
            <a:r>
              <a:rPr lang="fr-FR" sz="1100">
                <a:solidFill>
                  <a:srgbClr val="44546A"/>
                </a:solidFill>
                <a:latin typeface="Garamond"/>
                <a:ea typeface="Garamond"/>
                <a:cs typeface="Garamond"/>
                <a:sym typeface="Garamond"/>
              </a:rPr>
              <a:t> </a:t>
            </a:r>
            <a:endParaRPr sz="1100">
              <a:solidFill>
                <a:schemeClr val="lt1"/>
              </a:solidFill>
              <a:latin typeface="Garamond"/>
              <a:ea typeface="Garamond"/>
              <a:cs typeface="Garamond"/>
              <a:sym typeface="Garamond"/>
            </a:endParaRPr>
          </a:p>
        </p:txBody>
      </p:sp>
      <p:sp>
        <p:nvSpPr>
          <p:cNvPr id="303" name="Google Shape;303;p19"/>
          <p:cNvSpPr/>
          <p:nvPr/>
        </p:nvSpPr>
        <p:spPr>
          <a:xfrm>
            <a:off x="6438772" y="2069024"/>
            <a:ext cx="991891" cy="3332135"/>
          </a:xfrm>
          <a:prstGeom prst="rightBrace">
            <a:avLst>
              <a:gd name="adj1" fmla="val 8333"/>
              <a:gd name="adj2" fmla="val 50000"/>
            </a:avLst>
          </a:prstGeom>
          <a:noFill/>
          <a:ln w="127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00000"/>
              </a:solidFill>
              <a:latin typeface="Garamond"/>
              <a:ea typeface="Garamond"/>
              <a:cs typeface="Garamond"/>
              <a:sym typeface="Garamond"/>
            </a:endParaRPr>
          </a:p>
        </p:txBody>
      </p:sp>
      <p:sp>
        <p:nvSpPr>
          <p:cNvPr id="304" name="Google Shape;304;p19"/>
          <p:cNvSpPr/>
          <p:nvPr/>
        </p:nvSpPr>
        <p:spPr>
          <a:xfrm flipH="1">
            <a:off x="8228826" y="2235630"/>
            <a:ext cx="2449506" cy="106938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rgbClr val="3A5972"/>
                </a:solidFill>
                <a:latin typeface="Garamond"/>
                <a:ea typeface="Garamond"/>
                <a:cs typeface="Garamond"/>
                <a:sym typeface="Garamond"/>
              </a:rPr>
              <a:t>Bien identifier les formations possibles après la 4</a:t>
            </a:r>
            <a:r>
              <a:rPr lang="fr-FR" sz="1800" b="1" baseline="30000">
                <a:solidFill>
                  <a:srgbClr val="3A5972"/>
                </a:solidFill>
                <a:latin typeface="Garamond"/>
                <a:ea typeface="Garamond"/>
                <a:cs typeface="Garamond"/>
                <a:sym typeface="Garamond"/>
              </a:rPr>
              <a:t>ème</a:t>
            </a:r>
            <a:r>
              <a:rPr lang="fr-FR" sz="1800" b="1">
                <a:solidFill>
                  <a:srgbClr val="3A5972"/>
                </a:solidFill>
                <a:latin typeface="Garamond"/>
                <a:ea typeface="Garamond"/>
                <a:cs typeface="Garamond"/>
                <a:sym typeface="Garamond"/>
              </a:rPr>
              <a:t> et après la 3</a:t>
            </a:r>
            <a:r>
              <a:rPr lang="fr-FR" sz="1800" b="1" baseline="30000">
                <a:solidFill>
                  <a:srgbClr val="3A5972"/>
                </a:solidFill>
                <a:latin typeface="Garamond"/>
                <a:ea typeface="Garamond"/>
                <a:cs typeface="Garamond"/>
                <a:sym typeface="Garamond"/>
              </a:rPr>
              <a:t>ème</a:t>
            </a:r>
            <a:endParaRPr sz="1800" b="1">
              <a:solidFill>
                <a:srgbClr val="3A5972"/>
              </a:solidFill>
              <a:latin typeface="Garamond"/>
              <a:ea typeface="Garamond"/>
              <a:cs typeface="Garamond"/>
              <a:sym typeface="Garamond"/>
            </a:endParaRPr>
          </a:p>
        </p:txBody>
      </p:sp>
      <p:sp>
        <p:nvSpPr>
          <p:cNvPr id="305" name="Google Shape;305;p19"/>
          <p:cNvSpPr/>
          <p:nvPr/>
        </p:nvSpPr>
        <p:spPr>
          <a:xfrm>
            <a:off x="7911885" y="3719594"/>
            <a:ext cx="991891" cy="561814"/>
          </a:xfrm>
          <a:prstGeom prst="roundRect">
            <a:avLst>
              <a:gd name="adj" fmla="val 16667"/>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rgbClr val="3A5972"/>
                </a:solidFill>
                <a:latin typeface="Garamond"/>
                <a:ea typeface="Garamond"/>
                <a:cs typeface="Garamond"/>
                <a:sym typeface="Garamond"/>
              </a:rPr>
              <a:t>La 2de GT</a:t>
            </a:r>
            <a:endParaRPr/>
          </a:p>
        </p:txBody>
      </p:sp>
      <p:sp>
        <p:nvSpPr>
          <p:cNvPr id="306" name="Google Shape;306;p19"/>
          <p:cNvSpPr/>
          <p:nvPr/>
        </p:nvSpPr>
        <p:spPr>
          <a:xfrm>
            <a:off x="9267987" y="3735091"/>
            <a:ext cx="991891" cy="561814"/>
          </a:xfrm>
          <a:prstGeom prst="roundRect">
            <a:avLst>
              <a:gd name="adj" fmla="val 16667"/>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rgbClr val="3A5972"/>
                </a:solidFill>
                <a:latin typeface="Garamond"/>
                <a:ea typeface="Garamond"/>
                <a:cs typeface="Garamond"/>
                <a:sym typeface="Garamond"/>
              </a:rPr>
              <a:t>Le CAP</a:t>
            </a:r>
            <a:endParaRPr/>
          </a:p>
        </p:txBody>
      </p:sp>
      <p:sp>
        <p:nvSpPr>
          <p:cNvPr id="307" name="Google Shape;307;p19"/>
          <p:cNvSpPr/>
          <p:nvPr/>
        </p:nvSpPr>
        <p:spPr>
          <a:xfrm>
            <a:off x="10559512" y="3735091"/>
            <a:ext cx="991891" cy="561814"/>
          </a:xfrm>
          <a:prstGeom prst="roundRect">
            <a:avLst>
              <a:gd name="adj" fmla="val 16667"/>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a:solidFill>
                  <a:srgbClr val="3A5972"/>
                </a:solidFill>
                <a:latin typeface="Garamond"/>
                <a:ea typeface="Garamond"/>
                <a:cs typeface="Garamond"/>
                <a:sym typeface="Garamond"/>
              </a:rPr>
              <a:t>Le Bac Pro</a:t>
            </a:r>
            <a:endParaRPr/>
          </a:p>
        </p:txBody>
      </p:sp>
      <p:sp>
        <p:nvSpPr>
          <p:cNvPr id="308" name="Google Shape;308;p19"/>
          <p:cNvSpPr/>
          <p:nvPr/>
        </p:nvSpPr>
        <p:spPr>
          <a:xfrm flipH="1">
            <a:off x="8164250" y="4622370"/>
            <a:ext cx="2449506" cy="106938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p:txBody>
      </p:sp>
      <p:sp>
        <p:nvSpPr>
          <p:cNvPr id="309" name="Google Shape;309;p19"/>
          <p:cNvSpPr/>
          <p:nvPr/>
        </p:nvSpPr>
        <p:spPr>
          <a:xfrm flipH="1">
            <a:off x="7344264" y="4666925"/>
            <a:ext cx="1923723" cy="36421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sng" baseline="30000">
              <a:solidFill>
                <a:srgbClr val="C00000"/>
              </a:solidFill>
              <a:latin typeface="Garamond"/>
              <a:ea typeface="Garamond"/>
              <a:cs typeface="Garamond"/>
              <a:sym typeface="Garamond"/>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endParaRPr>
          </a:p>
          <a:p>
            <a:pPr marL="0" marR="0" lvl="0" indent="0" algn="ctr" rtl="0">
              <a:spcBef>
                <a:spcPts val="0"/>
              </a:spcBef>
              <a:spcAft>
                <a:spcPts val="0"/>
              </a:spcAft>
              <a:buNone/>
            </a:pPr>
            <a:endParaRPr sz="1800" b="1" u="sng" baseline="30000">
              <a:solidFill>
                <a:srgbClr val="C00000"/>
              </a:solidFill>
              <a:latin typeface="Garamond"/>
              <a:ea typeface="Garamond"/>
              <a:cs typeface="Garamond"/>
              <a:sym typeface="Garamond"/>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endParaRPr>
          </a:p>
          <a:p>
            <a:pPr marL="0" marR="0" lvl="0" indent="0" algn="ctr" rtl="0">
              <a:spcBef>
                <a:spcPts val="0"/>
              </a:spcBef>
              <a:spcAft>
                <a:spcPts val="0"/>
              </a:spcAft>
              <a:buNone/>
            </a:pPr>
            <a:r>
              <a:rPr lang="fr-FR" sz="1800" b="1" u="sng" baseline="30000">
                <a:solidFill>
                  <a:srgbClr val="C00000"/>
                </a:solidFill>
                <a:latin typeface="Garamond"/>
                <a:ea typeface="Garamond"/>
                <a:cs typeface="Garamond"/>
                <a:sym typeface="Garamond"/>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Les portes ouvertes des établissements</a:t>
            </a:r>
            <a:r>
              <a:rPr lang="fr-FR" sz="1800" b="1" baseline="30000">
                <a:solidFill>
                  <a:srgbClr val="C00000"/>
                </a:solidFill>
                <a:latin typeface="Garamond"/>
                <a:ea typeface="Garamond"/>
                <a:cs typeface="Garamond"/>
                <a:sym typeface="Garamond"/>
              </a:rPr>
              <a:t> et les ENT</a:t>
            </a:r>
            <a:endParaRPr sz="18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p:txBody>
      </p:sp>
      <p:sp>
        <p:nvSpPr>
          <p:cNvPr id="310" name="Google Shape;310;p19"/>
          <p:cNvSpPr/>
          <p:nvPr/>
        </p:nvSpPr>
        <p:spPr>
          <a:xfrm flipH="1">
            <a:off x="9693803" y="4622370"/>
            <a:ext cx="1969058" cy="45332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b="1">
              <a:solidFill>
                <a:srgbClr val="C00000"/>
              </a:solidFill>
              <a:latin typeface="Garamond"/>
              <a:ea typeface="Garamond"/>
              <a:cs typeface="Garamond"/>
              <a:sym typeface="Garamond"/>
            </a:endParaRPr>
          </a:p>
          <a:p>
            <a:pPr marL="0" marR="0" lvl="0" indent="0" algn="ctr" rtl="0">
              <a:spcBef>
                <a:spcPts val="0"/>
              </a:spcBef>
              <a:spcAft>
                <a:spcPts val="0"/>
              </a:spcAft>
              <a:buNone/>
            </a:pPr>
            <a:r>
              <a:rPr lang="fr-FR" sz="1800" b="1">
                <a:solidFill>
                  <a:srgbClr val="C00000"/>
                </a:solidFill>
                <a:latin typeface="Garamond"/>
                <a:ea typeface="Garamond"/>
                <a:cs typeface="Garamond"/>
                <a:sym typeface="Garamond"/>
              </a:rPr>
              <a:t>Le site </a:t>
            </a:r>
            <a:r>
              <a:rPr lang="fr-FR" sz="1800" b="1" u="sng">
                <a:solidFill>
                  <a:srgbClr val="C00000"/>
                </a:solidFill>
                <a:latin typeface="Garamond"/>
                <a:ea typeface="Garamond"/>
                <a:cs typeface="Garamond"/>
                <a:sym typeface="Garamond"/>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ONISEP</a:t>
            </a:r>
            <a:endParaRPr sz="1800" b="1">
              <a:solidFill>
                <a:srgbClr val="C00000"/>
              </a:solidFill>
              <a:latin typeface="Garamond"/>
              <a:ea typeface="Garamond"/>
              <a:cs typeface="Garamond"/>
              <a:sym typeface="Garamond"/>
            </a:endParaRPr>
          </a:p>
          <a:p>
            <a:pPr marL="0" marR="0" lvl="0" indent="0" algn="ctr" rtl="0">
              <a:spcBef>
                <a:spcPts val="0"/>
              </a:spcBef>
              <a:spcAft>
                <a:spcPts val="0"/>
              </a:spcAft>
              <a:buNone/>
            </a:pPr>
            <a:r>
              <a:rPr lang="fr-FR" sz="1800" b="1">
                <a:solidFill>
                  <a:srgbClr val="C00000"/>
                </a:solidFill>
                <a:latin typeface="Garamond"/>
                <a:ea typeface="Garamond"/>
                <a:cs typeface="Garamond"/>
                <a:sym typeface="Garamond"/>
              </a:rPr>
              <a:t> </a:t>
            </a:r>
            <a:endParaRPr/>
          </a:p>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20"/>
          <p:cNvSpPr txBox="1">
            <a:spLocks noGrp="1"/>
          </p:cNvSpPr>
          <p:nvPr>
            <p:ph type="title"/>
          </p:nvPr>
        </p:nvSpPr>
        <p:spPr>
          <a:xfrm>
            <a:off x="1066800" y="642594"/>
            <a:ext cx="10058400" cy="868491"/>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3000"/>
              <a:buFont typeface="Garamond"/>
              <a:buNone/>
            </a:pPr>
            <a:r>
              <a:rPr lang="fr-FR" sz="3000">
                <a:solidFill>
                  <a:srgbClr val="C00000"/>
                </a:solidFill>
              </a:rPr>
              <a:t>COMMENT CONSTRUIRE SES CHOIX D’ORIENTATION?</a:t>
            </a:r>
            <a:endParaRPr sz="3000"/>
          </a:p>
        </p:txBody>
      </p:sp>
      <p:sp>
        <p:nvSpPr>
          <p:cNvPr id="316" name="Google Shape;316;p20"/>
          <p:cNvSpPr>
            <a:spLocks noGrp="1"/>
          </p:cNvSpPr>
          <p:nvPr>
            <p:ph type="body" idx="1"/>
          </p:nvPr>
        </p:nvSpPr>
        <p:spPr>
          <a:xfrm flipH="1">
            <a:off x="736169" y="2504477"/>
            <a:ext cx="2275666" cy="2308333"/>
          </a:xfrm>
          <a:prstGeom prst="ellipse">
            <a:avLst/>
          </a:prstGeom>
          <a:solidFill>
            <a:schemeClr val="accent1"/>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SzPts val="1800"/>
              <a:buNone/>
            </a:pPr>
            <a:r>
              <a:rPr lang="fr-FR" b="1">
                <a:solidFill>
                  <a:schemeClr val="dk1"/>
                </a:solidFill>
                <a:latin typeface="Garamond"/>
                <a:ea typeface="Garamond"/>
                <a:cs typeface="Garamond"/>
                <a:sym typeface="Garamond"/>
              </a:rPr>
              <a:t>3.</a:t>
            </a:r>
            <a:endParaRPr/>
          </a:p>
          <a:p>
            <a:pPr marL="0" lvl="0" indent="0" algn="ctr" rtl="0">
              <a:lnSpc>
                <a:spcPct val="100000"/>
              </a:lnSpc>
              <a:spcBef>
                <a:spcPts val="900"/>
              </a:spcBef>
              <a:spcAft>
                <a:spcPts val="0"/>
              </a:spcAft>
              <a:buSzPts val="1800"/>
              <a:buNone/>
            </a:pPr>
            <a:r>
              <a:rPr lang="fr-FR" b="1">
                <a:solidFill>
                  <a:schemeClr val="dk1"/>
                </a:solidFill>
                <a:latin typeface="Garamond"/>
                <a:ea typeface="Garamond"/>
                <a:cs typeface="Garamond"/>
                <a:sym typeface="Garamond"/>
              </a:rPr>
              <a:t>En se posant des questions sur les métiers</a:t>
            </a:r>
            <a:endParaRPr/>
          </a:p>
        </p:txBody>
      </p:sp>
      <p:sp>
        <p:nvSpPr>
          <p:cNvPr id="317" name="Google Shape;317;p20"/>
          <p:cNvSpPr/>
          <p:nvPr/>
        </p:nvSpPr>
        <p:spPr>
          <a:xfrm>
            <a:off x="3459566" y="2727702"/>
            <a:ext cx="2429790" cy="3344781"/>
          </a:xfrm>
          <a:prstGeom prst="rect">
            <a:avLst/>
          </a:prstGeom>
          <a:noFill/>
          <a:ln>
            <a:noFill/>
          </a:ln>
        </p:spPr>
        <p:txBody>
          <a:bodyPr spcFirstLastPara="1" wrap="square" lIns="91425" tIns="45700" rIns="91425" bIns="45700" anchor="ctr" anchorCtr="0">
            <a:noAutofit/>
          </a:bodyPr>
          <a:lstStyle/>
          <a:p>
            <a:pPr marL="285750" marR="0" lvl="0" indent="-285750" algn="l" rtl="0">
              <a:lnSpc>
                <a:spcPct val="107000"/>
              </a:lnSpc>
              <a:spcBef>
                <a:spcPts val="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Les activités quotidiennes</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Les conditions de travail (lieu, horaires, déplacement, etc.)</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Les exigences et qualités requises (diplôme, durée des études)</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Les débouchés (l’emploi)</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Le salaire</a:t>
            </a:r>
            <a:endParaRPr/>
          </a:p>
          <a:p>
            <a:pPr marL="285750" marR="0" lvl="0" indent="-285750" algn="l" rtl="0">
              <a:lnSpc>
                <a:spcPct val="107000"/>
              </a:lnSpc>
              <a:spcBef>
                <a:spcPts val="800"/>
              </a:spcBef>
              <a:spcAft>
                <a:spcPts val="0"/>
              </a:spcAft>
              <a:buClr>
                <a:srgbClr val="3A5972"/>
              </a:buClr>
              <a:buSzPts val="1700"/>
              <a:buFont typeface="Noto Sans Symbols"/>
              <a:buChar char="⮚"/>
            </a:pPr>
            <a:r>
              <a:rPr lang="fr-FR" sz="1700" b="1">
                <a:solidFill>
                  <a:srgbClr val="3A5972"/>
                </a:solidFill>
                <a:latin typeface="Garamond"/>
                <a:ea typeface="Garamond"/>
                <a:cs typeface="Garamond"/>
                <a:sym typeface="Garamond"/>
              </a:rPr>
              <a:t>L’évolution dans le métier, etc.</a:t>
            </a:r>
            <a:endParaRPr/>
          </a:p>
          <a:p>
            <a:pPr marL="0" marR="0" lvl="0" indent="0" algn="ctr" rtl="0">
              <a:lnSpc>
                <a:spcPct val="107000"/>
              </a:lnSpc>
              <a:spcBef>
                <a:spcPts val="800"/>
              </a:spcBef>
              <a:spcAft>
                <a:spcPts val="0"/>
              </a:spcAft>
              <a:buNone/>
            </a:pPr>
            <a:r>
              <a:rPr lang="fr-FR" sz="1700" b="1">
                <a:solidFill>
                  <a:srgbClr val="3A5972"/>
                </a:solidFill>
                <a:latin typeface="Garamond"/>
                <a:ea typeface="Garamond"/>
                <a:cs typeface="Garamond"/>
                <a:sym typeface="Garamond"/>
              </a:rPr>
              <a:t> </a:t>
            </a:r>
            <a:endParaRPr/>
          </a:p>
          <a:p>
            <a:pPr marL="0" marR="0" lvl="0" indent="0" algn="ctr" rtl="0">
              <a:lnSpc>
                <a:spcPct val="107000"/>
              </a:lnSpc>
              <a:spcBef>
                <a:spcPts val="800"/>
              </a:spcBef>
              <a:spcAft>
                <a:spcPts val="0"/>
              </a:spcAft>
              <a:buNone/>
            </a:pPr>
            <a:r>
              <a:rPr lang="fr-FR" sz="1700" b="1">
                <a:solidFill>
                  <a:srgbClr val="3A5972"/>
                </a:solidFill>
                <a:latin typeface="Garamond"/>
                <a:ea typeface="Garamond"/>
                <a:cs typeface="Garamond"/>
                <a:sym typeface="Garamond"/>
              </a:rPr>
              <a:t> </a:t>
            </a:r>
            <a:endParaRPr/>
          </a:p>
          <a:p>
            <a:pPr marL="0" marR="0" lvl="0" indent="0" algn="l" rtl="0">
              <a:lnSpc>
                <a:spcPct val="107000"/>
              </a:lnSpc>
              <a:spcBef>
                <a:spcPts val="800"/>
              </a:spcBef>
              <a:spcAft>
                <a:spcPts val="0"/>
              </a:spcAft>
              <a:buNone/>
            </a:pPr>
            <a:r>
              <a:rPr lang="fr-FR" sz="1700" b="1">
                <a:solidFill>
                  <a:srgbClr val="3A5972"/>
                </a:solidFill>
                <a:latin typeface="Garamond"/>
                <a:ea typeface="Garamond"/>
                <a:cs typeface="Garamond"/>
                <a:sym typeface="Garamond"/>
              </a:rPr>
              <a:t> </a:t>
            </a:r>
            <a:endParaRPr/>
          </a:p>
        </p:txBody>
      </p:sp>
      <p:sp>
        <p:nvSpPr>
          <p:cNvPr id="318" name="Google Shape;318;p20"/>
          <p:cNvSpPr/>
          <p:nvPr/>
        </p:nvSpPr>
        <p:spPr>
          <a:xfrm>
            <a:off x="6096000" y="1728061"/>
            <a:ext cx="1232979" cy="4169044"/>
          </a:xfrm>
          <a:prstGeom prst="rightBrace">
            <a:avLst>
              <a:gd name="adj1" fmla="val 8333"/>
              <a:gd name="adj2" fmla="val 50000"/>
            </a:avLst>
          </a:prstGeom>
          <a:noFill/>
          <a:ln w="127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00000"/>
              </a:solidFill>
              <a:latin typeface="Garamond"/>
              <a:ea typeface="Garamond"/>
              <a:cs typeface="Garamond"/>
              <a:sym typeface="Garamond"/>
            </a:endParaRPr>
          </a:p>
        </p:txBody>
      </p:sp>
      <p:sp>
        <p:nvSpPr>
          <p:cNvPr id="319" name="Google Shape;319;p20"/>
          <p:cNvSpPr/>
          <p:nvPr/>
        </p:nvSpPr>
        <p:spPr>
          <a:xfrm flipH="1">
            <a:off x="7690605" y="1743559"/>
            <a:ext cx="1918343" cy="98414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a:p>
            <a:pPr marL="0" marR="0" lvl="0" indent="0" algn="ctr" rtl="0">
              <a:spcBef>
                <a:spcPts val="0"/>
              </a:spcBef>
              <a:spcAft>
                <a:spcPts val="0"/>
              </a:spcAft>
              <a:buNone/>
            </a:pPr>
            <a:r>
              <a:rPr lang="fr-FR" sz="1500" b="1">
                <a:solidFill>
                  <a:srgbClr val="3A5972"/>
                </a:solidFill>
                <a:latin typeface="Garamond"/>
                <a:ea typeface="Garamond"/>
                <a:cs typeface="Garamond"/>
                <a:sym typeface="Garamond"/>
              </a:rPr>
              <a:t>Découvrir des métiers avec l’application </a:t>
            </a:r>
            <a:r>
              <a:rPr lang="fr-FR" sz="1500" u="sng">
                <a:solidFill>
                  <a:srgbClr val="C00000"/>
                </a:solidFill>
                <a:latin typeface="Garamond"/>
                <a:ea typeface="Garamond"/>
                <a:cs typeface="Garamond"/>
                <a:sym typeface="Garamond"/>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WILBI</a:t>
            </a:r>
            <a:r>
              <a:rPr lang="fr-FR" sz="1500">
                <a:solidFill>
                  <a:schemeClr val="lt1"/>
                </a:solidFill>
                <a:latin typeface="Garamond"/>
                <a:ea typeface="Garamond"/>
                <a:cs typeface="Garamond"/>
                <a:sym typeface="Garamond"/>
              </a:rPr>
              <a:t>  </a:t>
            </a:r>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320" name="Google Shape;320;p20"/>
          <p:cNvSpPr/>
          <p:nvPr/>
        </p:nvSpPr>
        <p:spPr>
          <a:xfrm flipH="1">
            <a:off x="8114225" y="4912962"/>
            <a:ext cx="1918343" cy="98414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a:p>
            <a:pPr marL="0" marR="0" lvl="0" indent="0" algn="ctr" rtl="0">
              <a:spcBef>
                <a:spcPts val="0"/>
              </a:spcBef>
              <a:spcAft>
                <a:spcPts val="0"/>
              </a:spcAft>
              <a:buNone/>
            </a:pPr>
            <a:r>
              <a:rPr lang="fr-FR" sz="1500" b="1">
                <a:solidFill>
                  <a:srgbClr val="3A5972"/>
                </a:solidFill>
                <a:latin typeface="Garamond"/>
                <a:ea typeface="Garamond"/>
                <a:cs typeface="Garamond"/>
                <a:sym typeface="Garamond"/>
              </a:rPr>
              <a:t>Les fiches métiers par secteur </a:t>
            </a:r>
            <a:endParaRPr/>
          </a:p>
          <a:p>
            <a:pPr marL="0" marR="0" lvl="0" indent="0" algn="ctr" rtl="0">
              <a:spcBef>
                <a:spcPts val="0"/>
              </a:spcBef>
              <a:spcAft>
                <a:spcPts val="0"/>
              </a:spcAft>
              <a:buNone/>
            </a:pPr>
            <a:r>
              <a:rPr lang="fr-FR" sz="1300">
                <a:solidFill>
                  <a:schemeClr val="lt1"/>
                </a:solidFill>
                <a:latin typeface="Garamond"/>
                <a:ea typeface="Garamond"/>
                <a:cs typeface="Garamond"/>
                <a:sym typeface="Garamond"/>
              </a:rPr>
              <a:t>  </a:t>
            </a:r>
            <a:r>
              <a:rPr lang="fr-FR" sz="1300" u="sng">
                <a:solidFill>
                  <a:srgbClr val="C00000"/>
                </a:solidFill>
                <a:latin typeface="Garamond"/>
                <a:ea typeface="Garamond"/>
                <a:cs typeface="Garamond"/>
                <a:sym typeface="Garamond"/>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CIDJ</a:t>
            </a:r>
            <a:endParaRPr sz="1300">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321" name="Google Shape;321;p20"/>
          <p:cNvSpPr/>
          <p:nvPr/>
        </p:nvSpPr>
        <p:spPr>
          <a:xfrm flipH="1">
            <a:off x="9374761" y="3105690"/>
            <a:ext cx="1918344" cy="86849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a:p>
            <a:pPr marL="0" marR="0" lvl="0" indent="0" algn="ctr" rtl="0">
              <a:spcBef>
                <a:spcPts val="0"/>
              </a:spcBef>
              <a:spcAft>
                <a:spcPts val="0"/>
              </a:spcAft>
              <a:buNone/>
            </a:pPr>
            <a:r>
              <a:rPr lang="fr-FR" sz="1500" b="1">
                <a:solidFill>
                  <a:srgbClr val="3A5972"/>
                </a:solidFill>
                <a:latin typeface="Garamond"/>
                <a:ea typeface="Garamond"/>
                <a:cs typeface="Garamond"/>
                <a:sym typeface="Garamond"/>
              </a:rPr>
              <a:t>Je fais un stage de découverte</a:t>
            </a:r>
            <a:endParaRPr/>
          </a:p>
          <a:p>
            <a:pPr marL="0" marR="0" lvl="0" indent="0" algn="ctr" rtl="0">
              <a:spcBef>
                <a:spcPts val="0"/>
              </a:spcBef>
              <a:spcAft>
                <a:spcPts val="0"/>
              </a:spcAft>
              <a:buNone/>
            </a:pPr>
            <a:r>
              <a:rPr lang="fr-FR" sz="1300" b="1" u="sng">
                <a:solidFill>
                  <a:srgbClr val="C00000"/>
                </a:solidFill>
                <a:latin typeface="Garamond"/>
                <a:ea typeface="Garamond"/>
                <a:cs typeface="Garamond"/>
                <a:sym typeface="Garamond"/>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CCI</a:t>
            </a:r>
            <a:endParaRPr sz="13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
        <p:nvSpPr>
          <p:cNvPr id="322" name="Google Shape;322;p20"/>
          <p:cNvSpPr/>
          <p:nvPr/>
        </p:nvSpPr>
        <p:spPr>
          <a:xfrm flipH="1">
            <a:off x="7370309" y="3378337"/>
            <a:ext cx="1918344" cy="86849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3A5972"/>
              </a:solidFill>
              <a:latin typeface="Garamond"/>
              <a:ea typeface="Garamond"/>
              <a:cs typeface="Garamond"/>
              <a:sym typeface="Garamond"/>
            </a:endParaRPr>
          </a:p>
          <a:p>
            <a:pPr marL="0" marR="0" lvl="0" indent="0" algn="ctr" rtl="0">
              <a:spcBef>
                <a:spcPts val="0"/>
              </a:spcBef>
              <a:spcAft>
                <a:spcPts val="0"/>
              </a:spcAft>
              <a:buNone/>
            </a:pPr>
            <a:endParaRPr sz="1500" b="1">
              <a:solidFill>
                <a:srgbClr val="3A5972"/>
              </a:solidFill>
              <a:latin typeface="Garamond"/>
              <a:ea typeface="Garamond"/>
              <a:cs typeface="Garamond"/>
              <a:sym typeface="Garamond"/>
            </a:endParaRPr>
          </a:p>
          <a:p>
            <a:pPr marL="0" marR="0" lvl="0" indent="0" algn="ctr" rtl="0">
              <a:spcBef>
                <a:spcPts val="0"/>
              </a:spcBef>
              <a:spcAft>
                <a:spcPts val="0"/>
              </a:spcAft>
              <a:buNone/>
            </a:pPr>
            <a:endParaRPr sz="1500" b="1">
              <a:solidFill>
                <a:srgbClr val="3A5972"/>
              </a:solidFill>
              <a:latin typeface="Garamond"/>
              <a:ea typeface="Garamond"/>
              <a:cs typeface="Garamond"/>
              <a:sym typeface="Garamond"/>
            </a:endParaRPr>
          </a:p>
          <a:p>
            <a:pPr marL="0" marR="0" lvl="0" indent="0" algn="ctr" rtl="0">
              <a:spcBef>
                <a:spcPts val="0"/>
              </a:spcBef>
              <a:spcAft>
                <a:spcPts val="0"/>
              </a:spcAft>
              <a:buNone/>
            </a:pPr>
            <a:endParaRPr sz="1500" b="1">
              <a:solidFill>
                <a:srgbClr val="3A5972"/>
              </a:solidFill>
              <a:latin typeface="Garamond"/>
              <a:ea typeface="Garamond"/>
              <a:cs typeface="Garamond"/>
              <a:sym typeface="Garamond"/>
            </a:endParaRPr>
          </a:p>
          <a:p>
            <a:pPr marL="0" marR="0" lvl="0" indent="0" algn="ctr" rtl="0">
              <a:spcBef>
                <a:spcPts val="0"/>
              </a:spcBef>
              <a:spcAft>
                <a:spcPts val="0"/>
              </a:spcAft>
              <a:buNone/>
            </a:pPr>
            <a:r>
              <a:rPr lang="fr-FR" sz="1500" b="1">
                <a:solidFill>
                  <a:srgbClr val="3A5972"/>
                </a:solidFill>
                <a:latin typeface="Garamond"/>
                <a:ea typeface="Garamond"/>
                <a:cs typeface="Garamond"/>
                <a:sym typeface="Garamond"/>
              </a:rPr>
              <a:t>Je regarde des vidéos sur les métiers</a:t>
            </a:r>
            <a:endParaRPr/>
          </a:p>
          <a:p>
            <a:pPr marL="0" marR="0" lvl="0" indent="0" algn="ctr" rtl="0">
              <a:spcBef>
                <a:spcPts val="0"/>
              </a:spcBef>
              <a:spcAft>
                <a:spcPts val="0"/>
              </a:spcAft>
              <a:buNone/>
            </a:pPr>
            <a:r>
              <a:rPr lang="fr-FR" sz="1300" b="1" u="sng">
                <a:solidFill>
                  <a:srgbClr val="C00000"/>
                </a:solidFill>
                <a:latin typeface="Garamond"/>
                <a:ea typeface="Garamond"/>
                <a:cs typeface="Garamond"/>
                <a:sym typeface="Garamond"/>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ONISEP TV</a:t>
            </a:r>
            <a:endParaRPr sz="1300" b="1">
              <a:solidFill>
                <a:srgbClr val="C00000"/>
              </a:solidFill>
              <a:latin typeface="Garamond"/>
              <a:ea typeface="Garamond"/>
              <a:cs typeface="Garamond"/>
              <a:sym typeface="Garamond"/>
            </a:endParaRPr>
          </a:p>
          <a:p>
            <a:pPr marL="0" marR="0" lvl="0" indent="0" algn="ctr" rtl="0">
              <a:spcBef>
                <a:spcPts val="0"/>
              </a:spcBef>
              <a:spcAft>
                <a:spcPts val="0"/>
              </a:spcAft>
              <a:buNone/>
            </a:pPr>
            <a:r>
              <a:rPr lang="fr-FR" sz="1300" b="1" u="sng">
                <a:solidFill>
                  <a:srgbClr val="C00000"/>
                </a:solidFill>
                <a:latin typeface="Garamond"/>
                <a:ea typeface="Garamond"/>
                <a:cs typeface="Garamond"/>
                <a:sym typeface="Garamond"/>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Parcourmétiers.tv</a:t>
            </a:r>
            <a:endParaRPr sz="13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5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5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500" b="1">
              <a:solidFill>
                <a:srgbClr val="C00000"/>
              </a:solidFill>
              <a:latin typeface="Garamond"/>
              <a:ea typeface="Garamond"/>
              <a:cs typeface="Garamond"/>
              <a:sym typeface="Garamond"/>
            </a:endParaRPr>
          </a:p>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21"/>
          <p:cNvSpPr txBox="1">
            <a:spLocks noGrp="1"/>
          </p:cNvSpPr>
          <p:nvPr>
            <p:ph type="title"/>
          </p:nvPr>
        </p:nvSpPr>
        <p:spPr>
          <a:xfrm>
            <a:off x="1066800" y="642594"/>
            <a:ext cx="10058400" cy="75225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3000"/>
              <a:buFont typeface="Garamond"/>
              <a:buNone/>
            </a:pPr>
            <a:r>
              <a:rPr lang="fr-FR" sz="3000">
                <a:solidFill>
                  <a:srgbClr val="C00000"/>
                </a:solidFill>
              </a:rPr>
              <a:t>COMMENT CONSTRUIRE SES CHOIX D’ORIENTATION?</a:t>
            </a:r>
            <a:endParaRPr sz="3000"/>
          </a:p>
        </p:txBody>
      </p:sp>
      <p:sp>
        <p:nvSpPr>
          <p:cNvPr id="328" name="Google Shape;328;p21"/>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200"/>
              <a:buNone/>
            </a:pPr>
            <a:r>
              <a:rPr lang="fr-FR" sz="2200" b="1"/>
              <a:t>En s’appuyant sur les personnes et lieux ressources :</a:t>
            </a:r>
            <a:endParaRPr/>
          </a:p>
          <a:p>
            <a:pPr marL="182880" lvl="0" indent="-43179" algn="ctr" rtl="0">
              <a:lnSpc>
                <a:spcPct val="100000"/>
              </a:lnSpc>
              <a:spcBef>
                <a:spcPts val="900"/>
              </a:spcBef>
              <a:spcAft>
                <a:spcPts val="0"/>
              </a:spcAft>
              <a:buSzPts val="2200"/>
              <a:buNone/>
            </a:pPr>
            <a:endParaRPr sz="2200" b="1"/>
          </a:p>
          <a:p>
            <a:pPr marL="182880" lvl="0" indent="-182880" algn="l" rtl="0">
              <a:lnSpc>
                <a:spcPct val="100000"/>
              </a:lnSpc>
              <a:spcBef>
                <a:spcPts val="900"/>
              </a:spcBef>
              <a:spcAft>
                <a:spcPts val="0"/>
              </a:spcAft>
              <a:buSzPts val="1800"/>
              <a:buFont typeface="Noto Sans Symbols"/>
              <a:buChar char="⮚"/>
            </a:pPr>
            <a:r>
              <a:rPr lang="fr-FR" b="1"/>
              <a:t>Le professeur principal</a:t>
            </a:r>
            <a:endParaRPr/>
          </a:p>
          <a:p>
            <a:pPr marL="182880" lvl="0" indent="-182880" algn="l" rtl="0">
              <a:lnSpc>
                <a:spcPct val="100000"/>
              </a:lnSpc>
              <a:spcBef>
                <a:spcPts val="900"/>
              </a:spcBef>
              <a:spcAft>
                <a:spcPts val="0"/>
              </a:spcAft>
              <a:buSzPts val="1800"/>
              <a:buFont typeface="Noto Sans Symbols"/>
              <a:buChar char="⮚"/>
            </a:pPr>
            <a:r>
              <a:rPr lang="fr-FR" b="1"/>
              <a:t>Le CDI (le professeur documentaliste)</a:t>
            </a:r>
            <a:endParaRPr/>
          </a:p>
          <a:p>
            <a:pPr marL="182880" lvl="0" indent="-182880" algn="l" rtl="0">
              <a:lnSpc>
                <a:spcPct val="100000"/>
              </a:lnSpc>
              <a:spcBef>
                <a:spcPts val="900"/>
              </a:spcBef>
              <a:spcAft>
                <a:spcPts val="0"/>
              </a:spcAft>
              <a:buSzPts val="1800"/>
              <a:buFont typeface="Noto Sans Symbols"/>
              <a:buChar char="⮚"/>
            </a:pPr>
            <a:r>
              <a:rPr lang="fr-FR" b="1"/>
              <a:t>Le psychologue de l’éducation nationale</a:t>
            </a:r>
            <a:endParaRPr/>
          </a:p>
          <a:p>
            <a:pPr marL="182880" lvl="0" indent="-182880" algn="l" rtl="0">
              <a:lnSpc>
                <a:spcPct val="100000"/>
              </a:lnSpc>
              <a:spcBef>
                <a:spcPts val="900"/>
              </a:spcBef>
              <a:spcAft>
                <a:spcPts val="0"/>
              </a:spcAft>
              <a:buSzPts val="1800"/>
              <a:buFont typeface="Noto Sans Symbols"/>
              <a:buChar char="⮚"/>
            </a:pPr>
            <a:r>
              <a:rPr lang="fr-FR" b="1"/>
              <a:t>Le CIO de Muret</a:t>
            </a:r>
            <a:endParaRPr/>
          </a:p>
          <a:p>
            <a:pPr marL="182880" lvl="0" indent="-182880" algn="l" rtl="0">
              <a:lnSpc>
                <a:spcPct val="100000"/>
              </a:lnSpc>
              <a:spcBef>
                <a:spcPts val="900"/>
              </a:spcBef>
              <a:spcAft>
                <a:spcPts val="0"/>
              </a:spcAft>
              <a:buSzPts val="1800"/>
              <a:buFont typeface="Noto Sans Symbols"/>
              <a:buChar char="⮚"/>
            </a:pPr>
            <a:r>
              <a:rPr lang="fr-FR" b="1"/>
              <a:t>La famille</a:t>
            </a:r>
            <a:endParaRPr/>
          </a:p>
          <a:p>
            <a:pPr marL="182880" lvl="0" indent="-182880" algn="l" rtl="0">
              <a:lnSpc>
                <a:spcPct val="100000"/>
              </a:lnSpc>
              <a:spcBef>
                <a:spcPts val="900"/>
              </a:spcBef>
              <a:spcAft>
                <a:spcPts val="0"/>
              </a:spcAft>
              <a:buSzPts val="1800"/>
              <a:buFont typeface="Noto Sans Symbols"/>
              <a:buChar char="⮚"/>
            </a:pPr>
            <a:r>
              <a:rPr lang="fr-FR" b="1"/>
              <a:t>Le réseau social</a:t>
            </a:r>
            <a:endParaRPr/>
          </a:p>
          <a:p>
            <a:pPr marL="182880" lvl="0" indent="-182880" algn="l" rtl="0">
              <a:lnSpc>
                <a:spcPct val="100000"/>
              </a:lnSpc>
              <a:spcBef>
                <a:spcPts val="900"/>
              </a:spcBef>
              <a:spcAft>
                <a:spcPts val="0"/>
              </a:spcAft>
              <a:buSzPts val="1800"/>
              <a:buFont typeface="Noto Sans Symbols"/>
              <a:buChar char="⮚"/>
            </a:pPr>
            <a:r>
              <a:rPr lang="fr-FR" b="1"/>
              <a:t>Les ENT des établissements, etc.</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Google Shape;341;p23"/>
          <p:cNvPicPr preferRelativeResize="0"/>
          <p:nvPr/>
        </p:nvPicPr>
        <p:blipFill rotWithShape="1">
          <a:blip r:embed="rId3">
            <a:alphaModFix/>
          </a:blip>
          <a:srcRect/>
          <a:stretch/>
        </p:blipFill>
        <p:spPr>
          <a:xfrm>
            <a:off x="901142" y="1536078"/>
            <a:ext cx="1540020" cy="2013576"/>
          </a:xfrm>
          <a:prstGeom prst="rect">
            <a:avLst/>
          </a:prstGeom>
          <a:noFill/>
          <a:ln>
            <a:noFill/>
          </a:ln>
        </p:spPr>
      </p:pic>
      <p:pic>
        <p:nvPicPr>
          <p:cNvPr id="342" name="Google Shape;342;p23"/>
          <p:cNvPicPr preferRelativeResize="0"/>
          <p:nvPr/>
        </p:nvPicPr>
        <p:blipFill rotWithShape="1">
          <a:blip r:embed="rId4">
            <a:alphaModFix/>
          </a:blip>
          <a:srcRect/>
          <a:stretch/>
        </p:blipFill>
        <p:spPr>
          <a:xfrm>
            <a:off x="2829628" y="1536078"/>
            <a:ext cx="1573285" cy="2013576"/>
          </a:xfrm>
          <a:prstGeom prst="rect">
            <a:avLst/>
          </a:prstGeom>
          <a:noFill/>
          <a:ln>
            <a:noFill/>
          </a:ln>
        </p:spPr>
      </p:pic>
      <p:pic>
        <p:nvPicPr>
          <p:cNvPr id="343" name="Google Shape;343;p23"/>
          <p:cNvPicPr preferRelativeResize="0"/>
          <p:nvPr/>
        </p:nvPicPr>
        <p:blipFill rotWithShape="1">
          <a:blip r:embed="rId5">
            <a:alphaModFix/>
          </a:blip>
          <a:srcRect/>
          <a:stretch/>
        </p:blipFill>
        <p:spPr>
          <a:xfrm>
            <a:off x="1740920" y="3997408"/>
            <a:ext cx="1754898" cy="2087136"/>
          </a:xfrm>
          <a:prstGeom prst="rect">
            <a:avLst/>
          </a:prstGeom>
          <a:noFill/>
          <a:ln>
            <a:noFill/>
          </a:ln>
        </p:spPr>
      </p:pic>
      <p:pic>
        <p:nvPicPr>
          <p:cNvPr id="344" name="Google Shape;344;p23" descr="Une image contenant clipart&#10;&#10;Description générée avec un niveau de confiance très élevé"/>
          <p:cNvPicPr preferRelativeResize="0"/>
          <p:nvPr/>
        </p:nvPicPr>
        <p:blipFill rotWithShape="1">
          <a:blip r:embed="rId6">
            <a:alphaModFix/>
          </a:blip>
          <a:srcRect/>
          <a:stretch/>
        </p:blipFill>
        <p:spPr>
          <a:xfrm>
            <a:off x="6846274" y="772846"/>
            <a:ext cx="4444584" cy="887363"/>
          </a:xfrm>
          <a:prstGeom prst="rect">
            <a:avLst/>
          </a:prstGeom>
          <a:noFill/>
          <a:ln>
            <a:noFill/>
          </a:ln>
        </p:spPr>
      </p:pic>
      <p:pic>
        <p:nvPicPr>
          <p:cNvPr id="345" name="Google Shape;345;p23"/>
          <p:cNvPicPr preferRelativeResize="0"/>
          <p:nvPr/>
        </p:nvPicPr>
        <p:blipFill rotWithShape="1">
          <a:blip r:embed="rId7">
            <a:alphaModFix/>
          </a:blip>
          <a:srcRect l="19278" t="10497" r="21000" b="14340"/>
          <a:stretch/>
        </p:blipFill>
        <p:spPr>
          <a:xfrm>
            <a:off x="6846274" y="2077394"/>
            <a:ext cx="2777259" cy="1966143"/>
          </a:xfrm>
          <a:prstGeom prst="rect">
            <a:avLst/>
          </a:prstGeom>
          <a:noFill/>
          <a:ln>
            <a:noFill/>
          </a:ln>
        </p:spPr>
      </p:pic>
      <p:pic>
        <p:nvPicPr>
          <p:cNvPr id="346" name="Google Shape;346;p23"/>
          <p:cNvPicPr preferRelativeResize="0"/>
          <p:nvPr/>
        </p:nvPicPr>
        <p:blipFill rotWithShape="1">
          <a:blip r:embed="rId8">
            <a:alphaModFix/>
          </a:blip>
          <a:srcRect/>
          <a:stretch/>
        </p:blipFill>
        <p:spPr>
          <a:xfrm>
            <a:off x="4934007" y="4553711"/>
            <a:ext cx="3210648" cy="974530"/>
          </a:xfrm>
          <a:prstGeom prst="rect">
            <a:avLst/>
          </a:prstGeom>
          <a:noFill/>
          <a:ln>
            <a:noFill/>
          </a:ln>
        </p:spPr>
      </p:pic>
      <p:pic>
        <p:nvPicPr>
          <p:cNvPr id="347" name="Google Shape;347;p23"/>
          <p:cNvPicPr preferRelativeResize="0"/>
          <p:nvPr/>
        </p:nvPicPr>
        <p:blipFill rotWithShape="1">
          <a:blip r:embed="rId9">
            <a:alphaModFix/>
          </a:blip>
          <a:srcRect/>
          <a:stretch/>
        </p:blipFill>
        <p:spPr>
          <a:xfrm rot="727904">
            <a:off x="8774216" y="4590354"/>
            <a:ext cx="1403481" cy="159818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3"/>
          <p:cNvSpPr txBox="1">
            <a:spLocks noGrp="1"/>
          </p:cNvSpPr>
          <p:nvPr>
            <p:ph type="title"/>
          </p:nvPr>
        </p:nvSpPr>
        <p:spPr>
          <a:xfrm>
            <a:off x="1008077" y="2622396"/>
            <a:ext cx="10058400" cy="13716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rgbClr val="395750"/>
              </a:buClr>
              <a:buSzPct val="100000"/>
              <a:buFont typeface="Garamond"/>
              <a:buNone/>
            </a:pPr>
            <a:r>
              <a:rPr lang="fr-FR" b="1" u="sng">
                <a:solidFill>
                  <a:srgbClr val="395750"/>
                </a:solidFill>
              </a:rPr>
              <a:t>Questions 1 à 3</a:t>
            </a:r>
            <a:r>
              <a:rPr lang="fr-FR" b="1">
                <a:solidFill>
                  <a:srgbClr val="395750"/>
                </a:solidFill>
              </a:rPr>
              <a:t>:</a:t>
            </a:r>
            <a:br>
              <a:rPr lang="fr-FR" b="1">
                <a:solidFill>
                  <a:srgbClr val="395750"/>
                </a:solidFill>
              </a:rPr>
            </a:br>
            <a:r>
              <a:rPr lang="fr-FR" b="1">
                <a:solidFill>
                  <a:srgbClr val="395750"/>
                </a:solidFill>
              </a:rPr>
              <a:t/>
            </a:r>
            <a:br>
              <a:rPr lang="fr-FR" b="1">
                <a:solidFill>
                  <a:srgbClr val="395750"/>
                </a:solidFill>
              </a:rPr>
            </a:br>
            <a:r>
              <a:rPr lang="fr-FR" b="1">
                <a:solidFill>
                  <a:srgbClr val="395750"/>
                </a:solidFill>
              </a:rPr>
              <a:t>Après la 4</a:t>
            </a:r>
            <a:r>
              <a:rPr lang="fr-FR" b="1" baseline="30000">
                <a:solidFill>
                  <a:srgbClr val="395750"/>
                </a:solidFill>
              </a:rPr>
              <a:t>ème</a:t>
            </a:r>
            <a:r>
              <a:rPr lang="fr-FR" b="1">
                <a:solidFill>
                  <a:srgbClr val="395750"/>
                </a:solidFill>
              </a:rPr>
              <a:t>? </a:t>
            </a:r>
            <a:br>
              <a:rPr lang="fr-FR" b="1">
                <a:solidFill>
                  <a:srgbClr val="395750"/>
                </a:solidFill>
              </a:rPr>
            </a:b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4"/>
          <p:cNvSpPr txBox="1">
            <a:spLocks noGrp="1"/>
          </p:cNvSpPr>
          <p:nvPr>
            <p:ph type="title"/>
          </p:nvPr>
        </p:nvSpPr>
        <p:spPr>
          <a:xfrm>
            <a:off x="1066800" y="361259"/>
            <a:ext cx="10058400" cy="13716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4800"/>
              <a:buFont typeface="Garamond"/>
              <a:buNone/>
            </a:pPr>
            <a:r>
              <a:rPr lang="fr-FR"/>
              <a:t>Alternatives à la 3</a:t>
            </a:r>
            <a:r>
              <a:rPr lang="fr-FR" baseline="30000"/>
              <a:t>ème</a:t>
            </a:r>
            <a:r>
              <a:rPr lang="fr-FR"/>
              <a:t> « classique »</a:t>
            </a:r>
            <a:endParaRPr/>
          </a:p>
        </p:txBody>
      </p:sp>
      <p:grpSp>
        <p:nvGrpSpPr>
          <p:cNvPr id="135" name="Google Shape;135;p4"/>
          <p:cNvGrpSpPr/>
          <p:nvPr/>
        </p:nvGrpSpPr>
        <p:grpSpPr>
          <a:xfrm>
            <a:off x="1303678" y="1820087"/>
            <a:ext cx="4346943" cy="4441814"/>
            <a:chOff x="223293" y="2457120"/>
            <a:chExt cx="5781922" cy="3532605"/>
          </a:xfrm>
        </p:grpSpPr>
        <p:sp>
          <p:nvSpPr>
            <p:cNvPr id="136" name="Google Shape;136;p4"/>
            <p:cNvSpPr/>
            <p:nvPr/>
          </p:nvSpPr>
          <p:spPr>
            <a:xfrm>
              <a:off x="315615" y="2457120"/>
              <a:ext cx="5689600" cy="3532605"/>
            </a:xfrm>
            <a:prstGeom prst="roundRect">
              <a:avLst>
                <a:gd name="adj" fmla="val 16667"/>
              </a:avLst>
            </a:prstGeom>
            <a:solidFill>
              <a:srgbClr val="B2E6F8"/>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txBox="1"/>
            <p:nvPr/>
          </p:nvSpPr>
          <p:spPr>
            <a:xfrm>
              <a:off x="223293" y="3014765"/>
              <a:ext cx="5598815" cy="2270638"/>
            </a:xfrm>
            <a:prstGeom prst="rect">
              <a:avLst/>
            </a:prstGeom>
            <a:solidFill>
              <a:srgbClr val="B2E6F8"/>
            </a:solidFill>
            <a:ln>
              <a:noFill/>
            </a:ln>
          </p:spPr>
          <p:txBody>
            <a:bodyPr spcFirstLastPara="1" wrap="square" lIns="215050" tIns="0" rIns="215050" bIns="0" anchor="ctr" anchorCtr="0">
              <a:noAutofit/>
            </a:bodyPr>
            <a:lstStyle/>
            <a:p>
              <a:pPr marL="0" marR="0" lvl="0" indent="0" algn="ctr" rtl="0">
                <a:lnSpc>
                  <a:spcPct val="90000"/>
                </a:lnSpc>
                <a:spcBef>
                  <a:spcPts val="0"/>
                </a:spcBef>
                <a:spcAft>
                  <a:spcPts val="0"/>
                </a:spcAft>
                <a:buClr>
                  <a:srgbClr val="595959"/>
                </a:buClr>
                <a:buSzPts val="5000"/>
                <a:buFont typeface="Garamond"/>
                <a:buNone/>
              </a:pPr>
              <a:r>
                <a:rPr lang="fr-FR" sz="5000" dirty="0">
                  <a:solidFill>
                    <a:srgbClr val="595959"/>
                  </a:solidFill>
                  <a:latin typeface="Garamond"/>
                  <a:ea typeface="Garamond"/>
                  <a:cs typeface="Garamond"/>
                  <a:sym typeface="Garamond"/>
                </a:rPr>
                <a:t>La 3</a:t>
              </a:r>
              <a:r>
                <a:rPr lang="fr-FR" sz="5000" baseline="30000" dirty="0">
                  <a:solidFill>
                    <a:srgbClr val="595959"/>
                  </a:solidFill>
                  <a:latin typeface="Garamond"/>
                  <a:ea typeface="Garamond"/>
                  <a:cs typeface="Garamond"/>
                  <a:sym typeface="Garamond"/>
                </a:rPr>
                <a:t>ème </a:t>
              </a:r>
              <a:r>
                <a:rPr lang="fr-FR" sz="5000" dirty="0">
                  <a:solidFill>
                    <a:srgbClr val="595959"/>
                  </a:solidFill>
                  <a:latin typeface="Garamond"/>
                  <a:ea typeface="Garamond"/>
                  <a:cs typeface="Garamond"/>
                  <a:sym typeface="Garamond"/>
                </a:rPr>
                <a:t> de l’enseignement agricole</a:t>
              </a:r>
              <a:endParaRPr dirty="0"/>
            </a:p>
            <a:p>
              <a:pPr marL="0" marR="0" lvl="0" indent="0" algn="ctr" rtl="0">
                <a:lnSpc>
                  <a:spcPct val="90000"/>
                </a:lnSpc>
                <a:spcBef>
                  <a:spcPts val="1750"/>
                </a:spcBef>
                <a:spcAft>
                  <a:spcPts val="0"/>
                </a:spcAft>
                <a:buClr>
                  <a:srgbClr val="595959"/>
                </a:buClr>
                <a:buSzPts val="3000"/>
                <a:buFont typeface="Garamond"/>
                <a:buNone/>
              </a:pPr>
              <a:r>
                <a:rPr lang="fr-FR" sz="3000" dirty="0">
                  <a:solidFill>
                    <a:srgbClr val="595959"/>
                  </a:solidFill>
                  <a:latin typeface="Garamond"/>
                  <a:ea typeface="Garamond"/>
                  <a:cs typeface="Garamond"/>
                  <a:sym typeface="Garamond"/>
                </a:rPr>
                <a:t>(Ex : lycée agricole de </a:t>
              </a:r>
              <a:r>
                <a:rPr lang="fr-FR" sz="3000" u="sng" dirty="0" smtClean="0">
                  <a:solidFill>
                    <a:srgbClr val="C00000"/>
                  </a:solidFill>
                  <a:latin typeface="Garamond"/>
                  <a:ea typeface="Garamond"/>
                  <a:cs typeface="Garamond"/>
                  <a:sym typeface="Garamond"/>
                  <a:hlinkClick r:id="rId3"/>
                </a:rPr>
                <a:t>Ondes, </a:t>
              </a:r>
              <a:r>
                <a:rPr lang="fr-FR" sz="3000" u="sng" dirty="0" smtClean="0">
                  <a:solidFill>
                    <a:srgbClr val="C00000"/>
                  </a:solidFill>
                  <a:latin typeface="Garamond"/>
                  <a:ea typeface="Garamond"/>
                  <a:cs typeface="Garamond"/>
                  <a:sym typeface="Garamond"/>
                  <a:hlinkClick r:id="rId4"/>
                </a:rPr>
                <a:t>Pamiers </a:t>
              </a:r>
              <a:r>
                <a:rPr lang="fr-FR" sz="3000" u="sng" dirty="0" smtClean="0">
                  <a:solidFill>
                    <a:srgbClr val="C00000"/>
                  </a:solidFill>
                  <a:latin typeface="Garamond"/>
                  <a:ea typeface="Garamond"/>
                  <a:cs typeface="Garamond"/>
                  <a:sym typeface="Garamond"/>
                </a:rPr>
                <a:t>et </a:t>
              </a:r>
              <a:r>
                <a:rPr lang="fr-FR" sz="3000" u="sng" dirty="0" smtClean="0">
                  <a:solidFill>
                    <a:srgbClr val="C00000"/>
                  </a:solidFill>
                  <a:latin typeface="Garamond"/>
                  <a:ea typeface="Garamond"/>
                  <a:cs typeface="Garamond"/>
                  <a:sym typeface="Garamond"/>
                  <a:hlinkClick r:id="rId5"/>
                </a:rPr>
                <a:t>Saint Gaudens</a:t>
              </a:r>
              <a:r>
                <a:rPr lang="fr-FR" sz="3000" dirty="0" smtClean="0">
                  <a:solidFill>
                    <a:srgbClr val="595959"/>
                  </a:solidFill>
                  <a:latin typeface="Garamond"/>
                  <a:ea typeface="Garamond"/>
                  <a:cs typeface="Garamond"/>
                  <a:sym typeface="Garamond"/>
                </a:rPr>
                <a:t>)</a:t>
              </a:r>
              <a:endParaRPr sz="3000" dirty="0">
                <a:solidFill>
                  <a:srgbClr val="595959"/>
                </a:solidFill>
                <a:latin typeface="Garamond"/>
                <a:ea typeface="Garamond"/>
                <a:cs typeface="Garamond"/>
                <a:sym typeface="Garamond"/>
              </a:endParaRPr>
            </a:p>
          </p:txBody>
        </p:sp>
      </p:grpSp>
      <p:grpSp>
        <p:nvGrpSpPr>
          <p:cNvPr id="138" name="Google Shape;138;p4"/>
          <p:cNvGrpSpPr/>
          <p:nvPr/>
        </p:nvGrpSpPr>
        <p:grpSpPr>
          <a:xfrm>
            <a:off x="6677184" y="1727873"/>
            <a:ext cx="4349859" cy="4534028"/>
            <a:chOff x="406400" y="2879433"/>
            <a:chExt cx="5689600" cy="1859760"/>
          </a:xfrm>
        </p:grpSpPr>
        <p:sp>
          <p:nvSpPr>
            <p:cNvPr id="139" name="Google Shape;139;p4"/>
            <p:cNvSpPr/>
            <p:nvPr/>
          </p:nvSpPr>
          <p:spPr>
            <a:xfrm>
              <a:off x="406400" y="2879433"/>
              <a:ext cx="5689600" cy="1859760"/>
            </a:xfrm>
            <a:prstGeom prst="roundRect">
              <a:avLst>
                <a:gd name="adj" fmla="val 16667"/>
              </a:avLst>
            </a:prstGeom>
            <a:solidFill>
              <a:srgbClr val="F3CAB0"/>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txBox="1"/>
            <p:nvPr/>
          </p:nvSpPr>
          <p:spPr>
            <a:xfrm>
              <a:off x="406400" y="3049308"/>
              <a:ext cx="5508028" cy="1481911"/>
            </a:xfrm>
            <a:prstGeom prst="rect">
              <a:avLst/>
            </a:prstGeom>
            <a:solidFill>
              <a:srgbClr val="F3CAB0"/>
            </a:solidFill>
            <a:ln>
              <a:noFill/>
            </a:ln>
          </p:spPr>
          <p:txBody>
            <a:bodyPr spcFirstLastPara="1" wrap="square" lIns="215050" tIns="0" rIns="215050" bIns="0" anchor="ctr" anchorCtr="0">
              <a:noAutofit/>
            </a:bodyPr>
            <a:lstStyle/>
            <a:p>
              <a:pPr marL="0" marR="0" lvl="0" indent="0" algn="ctr" rtl="0">
                <a:lnSpc>
                  <a:spcPct val="90000"/>
                </a:lnSpc>
                <a:spcBef>
                  <a:spcPts val="0"/>
                </a:spcBef>
                <a:spcAft>
                  <a:spcPts val="0"/>
                </a:spcAft>
                <a:buClr>
                  <a:srgbClr val="595959"/>
                </a:buClr>
                <a:buSzPts val="5000"/>
                <a:buFont typeface="Garamond"/>
                <a:buNone/>
              </a:pPr>
              <a:endParaRPr lang="fr-FR" sz="5000" dirty="0" smtClean="0">
                <a:solidFill>
                  <a:srgbClr val="595959"/>
                </a:solidFill>
                <a:latin typeface="Garamond"/>
                <a:ea typeface="Garamond"/>
                <a:cs typeface="Garamond"/>
                <a:sym typeface="Garamond"/>
              </a:endParaRPr>
            </a:p>
            <a:p>
              <a:pPr algn="ctr">
                <a:lnSpc>
                  <a:spcPct val="90000"/>
                </a:lnSpc>
                <a:spcBef>
                  <a:spcPts val="1750"/>
                </a:spcBef>
                <a:buClr>
                  <a:srgbClr val="595959"/>
                </a:buClr>
                <a:buSzPts val="5000"/>
              </a:pPr>
              <a:r>
                <a:rPr lang="fr-FR" sz="5000" dirty="0">
                  <a:solidFill>
                    <a:srgbClr val="595959"/>
                  </a:solidFill>
                  <a:latin typeface="Garamond"/>
                  <a:ea typeface="Garamond"/>
                  <a:cs typeface="Garamond"/>
                  <a:sym typeface="Garamond"/>
                </a:rPr>
                <a:t>La 3</a:t>
              </a:r>
              <a:r>
                <a:rPr lang="fr-FR" sz="5000" baseline="30000" dirty="0">
                  <a:solidFill>
                    <a:srgbClr val="595959"/>
                  </a:solidFill>
                  <a:latin typeface="Garamond"/>
                  <a:ea typeface="Garamond"/>
                  <a:cs typeface="Garamond"/>
                  <a:sym typeface="Garamond"/>
                </a:rPr>
                <a:t>ème</a:t>
              </a:r>
              <a:r>
                <a:rPr lang="fr-FR" sz="5000" dirty="0">
                  <a:solidFill>
                    <a:srgbClr val="595959"/>
                  </a:solidFill>
                  <a:latin typeface="Garamond"/>
                  <a:ea typeface="Garamond"/>
                  <a:cs typeface="Garamond"/>
                  <a:sym typeface="Garamond"/>
                </a:rPr>
                <a:t> </a:t>
              </a:r>
              <a:endParaRPr lang="fr-FR" sz="5400" dirty="0"/>
            </a:p>
            <a:p>
              <a:pPr marL="0" marR="0" lvl="0" indent="0" algn="ctr" rtl="0">
                <a:lnSpc>
                  <a:spcPct val="90000"/>
                </a:lnSpc>
                <a:spcBef>
                  <a:spcPts val="1750"/>
                </a:spcBef>
                <a:spcAft>
                  <a:spcPts val="0"/>
                </a:spcAft>
                <a:buClr>
                  <a:srgbClr val="595959"/>
                </a:buClr>
                <a:buSzPts val="5000"/>
                <a:buFont typeface="Garamond"/>
                <a:buNone/>
              </a:pPr>
              <a:r>
                <a:rPr lang="fr-FR" sz="5000" dirty="0" smtClean="0">
                  <a:solidFill>
                    <a:srgbClr val="595959"/>
                  </a:solidFill>
                  <a:latin typeface="Garamond"/>
                  <a:ea typeface="Garamond"/>
                  <a:cs typeface="Garamond"/>
                  <a:sym typeface="Garamond"/>
                </a:rPr>
                <a:t>prépa-métiers</a:t>
              </a:r>
              <a:endParaRPr dirty="0"/>
            </a:p>
            <a:p>
              <a:pPr marL="0" marR="0" lvl="0" indent="0" algn="ctr" rtl="0">
                <a:lnSpc>
                  <a:spcPct val="90000"/>
                </a:lnSpc>
                <a:spcBef>
                  <a:spcPts val="1750"/>
                </a:spcBef>
                <a:spcAft>
                  <a:spcPts val="0"/>
                </a:spcAft>
                <a:buClr>
                  <a:srgbClr val="595959"/>
                </a:buClr>
                <a:buSzPts val="3000"/>
                <a:buFont typeface="Garamond"/>
                <a:buNone/>
              </a:pPr>
              <a:r>
                <a:rPr lang="fr-FR" sz="3000" dirty="0">
                  <a:solidFill>
                    <a:srgbClr val="595959"/>
                  </a:solidFill>
                  <a:latin typeface="Garamond"/>
                  <a:ea typeface="Garamond"/>
                  <a:cs typeface="Garamond"/>
                  <a:sym typeface="Garamond"/>
                </a:rPr>
                <a:t>Ex : lycée </a:t>
              </a:r>
              <a:r>
                <a:rPr lang="fr-FR" sz="3000" u="sng" dirty="0">
                  <a:solidFill>
                    <a:schemeClr val="accent4"/>
                  </a:solidFill>
                  <a:latin typeface="Garamond"/>
                  <a:ea typeface="Garamond"/>
                  <a:cs typeface="Garamond"/>
                  <a:sym typeface="Garamond"/>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Charles de Gaulle</a:t>
              </a:r>
              <a:r>
                <a:rPr lang="fr-FR" sz="3000" dirty="0">
                  <a:solidFill>
                    <a:schemeClr val="accent4"/>
                  </a:solidFill>
                  <a:latin typeface="Garamond"/>
                  <a:ea typeface="Garamond"/>
                  <a:cs typeface="Garamond"/>
                  <a:sym typeface="Garamond"/>
                </a:rPr>
                <a:t> </a:t>
              </a:r>
              <a:r>
                <a:rPr lang="fr-FR" sz="3000" dirty="0">
                  <a:solidFill>
                    <a:srgbClr val="595959"/>
                  </a:solidFill>
                  <a:latin typeface="Garamond"/>
                  <a:ea typeface="Garamond"/>
                  <a:cs typeface="Garamond"/>
                  <a:sym typeface="Garamond"/>
                </a:rPr>
                <a:t>à </a:t>
              </a:r>
              <a:r>
                <a:rPr lang="fr-FR" sz="3000" dirty="0" smtClean="0">
                  <a:solidFill>
                    <a:srgbClr val="595959"/>
                  </a:solidFill>
                  <a:latin typeface="Garamond"/>
                  <a:ea typeface="Garamond"/>
                  <a:cs typeface="Garamond"/>
                  <a:sym typeface="Garamond"/>
                </a:rPr>
                <a:t>Muret</a:t>
              </a:r>
            </a:p>
            <a:p>
              <a:pPr marL="0" marR="0" lvl="0" indent="0" algn="ctr" rtl="0">
                <a:lnSpc>
                  <a:spcPct val="90000"/>
                </a:lnSpc>
                <a:spcBef>
                  <a:spcPts val="1750"/>
                </a:spcBef>
                <a:spcAft>
                  <a:spcPts val="0"/>
                </a:spcAft>
                <a:buClr>
                  <a:srgbClr val="595959"/>
                </a:buClr>
                <a:buSzPts val="3000"/>
                <a:buFont typeface="Garamond"/>
                <a:buNone/>
              </a:pPr>
              <a:r>
                <a:rPr lang="fr-FR" sz="3000" dirty="0" smtClean="0">
                  <a:solidFill>
                    <a:srgbClr val="595959"/>
                  </a:solidFill>
                  <a:latin typeface="Garamond"/>
                  <a:ea typeface="Garamond"/>
                  <a:cs typeface="Garamond"/>
                  <a:sym typeface="Garamond"/>
                </a:rPr>
                <a:t>Lycée </a:t>
              </a:r>
              <a:r>
                <a:rPr lang="fr-FR" sz="3000" u="sng" dirty="0" smtClean="0">
                  <a:solidFill>
                    <a:schemeClr val="accent4"/>
                  </a:solidFill>
                  <a:latin typeface="Garamond"/>
                  <a:ea typeface="Garamond"/>
                  <a:cs typeface="Garamond"/>
                  <a:sym typeface="Garamond"/>
                </a:rPr>
                <a:t>Pyrène à Pamiers</a:t>
              </a:r>
            </a:p>
            <a:p>
              <a:pPr lvl="0" algn="ctr">
                <a:lnSpc>
                  <a:spcPct val="90000"/>
                </a:lnSpc>
                <a:spcBef>
                  <a:spcPts val="1750"/>
                </a:spcBef>
                <a:buClr>
                  <a:srgbClr val="595959"/>
                </a:buClr>
                <a:buSzPts val="3000"/>
              </a:pPr>
              <a:r>
                <a:rPr lang="fr-FR" sz="3000" dirty="0">
                  <a:solidFill>
                    <a:srgbClr val="595959"/>
                  </a:solidFill>
                  <a:latin typeface="Garamond"/>
                  <a:ea typeface="Garamond"/>
                  <a:cs typeface="Garamond"/>
                  <a:sym typeface="Garamond"/>
                </a:rPr>
                <a:t>Lycée </a:t>
              </a:r>
              <a:r>
                <a:rPr lang="fr-FR" sz="3000" u="sng" dirty="0" smtClean="0">
                  <a:solidFill>
                    <a:schemeClr val="accent4"/>
                  </a:solidFill>
                  <a:latin typeface="Garamond"/>
                  <a:ea typeface="Garamond"/>
                  <a:cs typeface="Garamond"/>
                  <a:sym typeface="Garamond"/>
                </a:rPr>
                <a:t>Le </a:t>
              </a:r>
              <a:r>
                <a:rPr lang="fr-FR" sz="3000" u="sng" dirty="0">
                  <a:solidFill>
                    <a:schemeClr val="accent4"/>
                  </a:solidFill>
                  <a:latin typeface="Garamond"/>
                  <a:ea typeface="Garamond"/>
                  <a:cs typeface="Garamond"/>
                  <a:sym typeface="Garamond"/>
                </a:rPr>
                <a:t>Casteret à Saint Gaudens</a:t>
              </a:r>
            </a:p>
            <a:p>
              <a:pPr marL="0" marR="0" lvl="0" indent="0" algn="ctr" rtl="0">
                <a:lnSpc>
                  <a:spcPct val="90000"/>
                </a:lnSpc>
                <a:spcBef>
                  <a:spcPts val="1750"/>
                </a:spcBef>
                <a:spcAft>
                  <a:spcPts val="0"/>
                </a:spcAft>
                <a:buClr>
                  <a:srgbClr val="595959"/>
                </a:buClr>
                <a:buSzPts val="3000"/>
                <a:buFont typeface="Garamond"/>
                <a:buNone/>
              </a:pPr>
              <a:endParaRPr sz="3000" u="sng" dirty="0">
                <a:solidFill>
                  <a:schemeClr val="accent4"/>
                </a:solidFill>
                <a:latin typeface="Garamond"/>
                <a:ea typeface="Garamond"/>
                <a:cs typeface="Garamond"/>
                <a:sym typeface="Garamond"/>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5"/>
          <p:cNvSpPr/>
          <p:nvPr/>
        </p:nvSpPr>
        <p:spPr>
          <a:xfrm rot="-793507">
            <a:off x="525836" y="557612"/>
            <a:ext cx="3181314" cy="1286084"/>
          </a:xfrm>
          <a:prstGeom prst="ellipse">
            <a:avLst/>
          </a:prstGeom>
          <a:solidFill>
            <a:srgbClr val="B2E6F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600" b="1">
                <a:solidFill>
                  <a:schemeClr val="dk1"/>
                </a:solidFill>
                <a:latin typeface="Garamond"/>
                <a:ea typeface="Garamond"/>
                <a:cs typeface="Garamond"/>
                <a:sym typeface="Garamond"/>
              </a:rPr>
              <a:t>3ème </a:t>
            </a:r>
            <a:endParaRPr/>
          </a:p>
          <a:p>
            <a:pPr marL="0" marR="0" lvl="0" indent="0" algn="ctr" rtl="0">
              <a:spcBef>
                <a:spcPts val="0"/>
              </a:spcBef>
              <a:spcAft>
                <a:spcPts val="0"/>
              </a:spcAft>
              <a:buNone/>
            </a:pPr>
            <a:r>
              <a:rPr lang="fr-FR" sz="2600" b="1">
                <a:solidFill>
                  <a:schemeClr val="dk1"/>
                </a:solidFill>
                <a:latin typeface="Garamond"/>
                <a:ea typeface="Garamond"/>
                <a:cs typeface="Garamond"/>
                <a:sym typeface="Garamond"/>
              </a:rPr>
              <a:t>Prépa-Métiers</a:t>
            </a:r>
            <a:endParaRPr/>
          </a:p>
        </p:txBody>
      </p:sp>
      <p:sp>
        <p:nvSpPr>
          <p:cNvPr id="146" name="Google Shape;146;p5"/>
          <p:cNvSpPr txBox="1"/>
          <p:nvPr/>
        </p:nvSpPr>
        <p:spPr>
          <a:xfrm>
            <a:off x="874643" y="2190548"/>
            <a:ext cx="6109252"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Garamond"/>
                <a:ea typeface="Garamond"/>
                <a:cs typeface="Garamond"/>
                <a:sym typeface="Garamond"/>
              </a:rPr>
              <a:t>Pour les élèves qui souhaitent s’orienter en voie professionnelle à l’issu de la 3</a:t>
            </a:r>
            <a:r>
              <a:rPr lang="fr-FR" sz="1800" baseline="30000">
                <a:solidFill>
                  <a:schemeClr val="dk1"/>
                </a:solidFill>
                <a:latin typeface="Garamond"/>
                <a:ea typeface="Garamond"/>
                <a:cs typeface="Garamond"/>
                <a:sym typeface="Garamond"/>
              </a:rPr>
              <a:t>ème</a:t>
            </a:r>
            <a:r>
              <a:rPr lang="fr-FR" sz="1800">
                <a:solidFill>
                  <a:schemeClr val="dk1"/>
                </a:solidFill>
                <a:latin typeface="Garamond"/>
                <a:ea typeface="Garamond"/>
                <a:cs typeface="Garamond"/>
                <a:sym typeface="Garamond"/>
              </a:rPr>
              <a:t>.</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Apporter aux élèves une connaissance du monde professionnel.</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Aider et accompagner les élèves dans la construction de leur projet personnel.</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Retrouver le sens d’un projet scolaire.</a:t>
            </a:r>
            <a:endParaRPr/>
          </a:p>
        </p:txBody>
      </p:sp>
      <p:sp>
        <p:nvSpPr>
          <p:cNvPr id="147" name="Google Shape;147;p5"/>
          <p:cNvSpPr/>
          <p:nvPr/>
        </p:nvSpPr>
        <p:spPr>
          <a:xfrm>
            <a:off x="858208" y="4197001"/>
            <a:ext cx="6125687" cy="1754326"/>
          </a:xfrm>
          <a:prstGeom prst="round2DiagRect">
            <a:avLst>
              <a:gd name="adj1" fmla="val 16667"/>
              <a:gd name="adj2" fmla="val 0"/>
            </a:avLst>
          </a:prstGeom>
          <a:solidFill>
            <a:srgbClr val="B2E6F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sng">
              <a:solidFill>
                <a:srgbClr val="FF0000"/>
              </a:solidFill>
              <a:latin typeface="Garamond"/>
              <a:ea typeface="Garamond"/>
              <a:cs typeface="Garamond"/>
              <a:sym typeface="Garamond"/>
            </a:endParaRPr>
          </a:p>
          <a:p>
            <a:pPr marL="0" marR="0" lvl="0" indent="0" algn="ctr" rtl="0">
              <a:spcBef>
                <a:spcPts val="0"/>
              </a:spcBef>
              <a:spcAft>
                <a:spcPts val="0"/>
              </a:spcAft>
              <a:buNone/>
            </a:pPr>
            <a:endParaRPr sz="1800" b="1" u="sng">
              <a:solidFill>
                <a:srgbClr val="FF0000"/>
              </a:solidFill>
              <a:latin typeface="Garamond"/>
              <a:ea typeface="Garamond"/>
              <a:cs typeface="Garamond"/>
              <a:sym typeface="Garamond"/>
            </a:endParaRPr>
          </a:p>
          <a:p>
            <a:pPr marL="0" marR="0" lvl="0" indent="0" algn="ctr" rtl="0">
              <a:spcBef>
                <a:spcPts val="0"/>
              </a:spcBef>
              <a:spcAft>
                <a:spcPts val="0"/>
              </a:spcAft>
              <a:buNone/>
            </a:pPr>
            <a:r>
              <a:rPr lang="fr-FR" sz="1800">
                <a:solidFill>
                  <a:srgbClr val="BC581B"/>
                </a:solidFill>
                <a:latin typeface="Garamond"/>
                <a:ea typeface="Garamond"/>
                <a:cs typeface="Garamond"/>
                <a:sym typeface="Garamond"/>
              </a:rPr>
              <a:t>Sélection sur dossier (peu de places) :</a:t>
            </a:r>
            <a:endParaRPr/>
          </a:p>
          <a:p>
            <a:pPr marL="0" marR="0" lvl="0" indent="0" algn="ctr" rtl="0">
              <a:spcBef>
                <a:spcPts val="0"/>
              </a:spcBef>
              <a:spcAft>
                <a:spcPts val="0"/>
              </a:spcAft>
              <a:buNone/>
            </a:pPr>
            <a:endParaRPr sz="1800" b="1" u="sng">
              <a:solidFill>
                <a:srgbClr val="BC581B"/>
              </a:solidFill>
              <a:latin typeface="Garamond"/>
              <a:ea typeface="Garamond"/>
              <a:cs typeface="Garamond"/>
              <a:sym typeface="Garamond"/>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Motivation pour la voie professionnelle</a:t>
            </a:r>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Autonomie et engagement</a:t>
            </a:r>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Implication dans la scolarité</a:t>
            </a:r>
            <a:endParaRPr/>
          </a:p>
          <a:p>
            <a:pPr marL="0" marR="0" lvl="0" indent="0" algn="ctr" rtl="0">
              <a:spcBef>
                <a:spcPts val="0"/>
              </a:spcBef>
              <a:spcAft>
                <a:spcPts val="0"/>
              </a:spcAft>
              <a:buNone/>
            </a:pPr>
            <a:endParaRPr sz="1800" b="1">
              <a:solidFill>
                <a:srgbClr val="BC581B"/>
              </a:solidFill>
              <a:latin typeface="Garamond"/>
              <a:ea typeface="Garamond"/>
              <a:cs typeface="Garamond"/>
              <a:sym typeface="Garamond"/>
            </a:endParaRPr>
          </a:p>
          <a:p>
            <a:pPr marL="0" marR="0" lvl="0" indent="0" algn="ctr" rtl="0">
              <a:spcBef>
                <a:spcPts val="0"/>
              </a:spcBef>
              <a:spcAft>
                <a:spcPts val="0"/>
              </a:spcAft>
              <a:buNone/>
            </a:pPr>
            <a:endParaRPr sz="1800">
              <a:solidFill>
                <a:schemeClr val="dk1"/>
              </a:solidFill>
              <a:latin typeface="Garamond"/>
              <a:ea typeface="Garamond"/>
              <a:cs typeface="Garamond"/>
              <a:sym typeface="Garamond"/>
            </a:endParaRPr>
          </a:p>
        </p:txBody>
      </p:sp>
      <p:sp>
        <p:nvSpPr>
          <p:cNvPr id="148" name="Google Shape;148;p5"/>
          <p:cNvSpPr txBox="1"/>
          <p:nvPr/>
        </p:nvSpPr>
        <p:spPr>
          <a:xfrm>
            <a:off x="3692373" y="725967"/>
            <a:ext cx="404010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1- Enseignements généraux</a:t>
            </a:r>
            <a:endParaRPr/>
          </a:p>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2- Découverte professionnelle</a:t>
            </a:r>
            <a:endParaRPr/>
          </a:p>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3- Plusieurs stages</a:t>
            </a:r>
            <a:endParaRPr/>
          </a:p>
        </p:txBody>
      </p:sp>
      <p:pic>
        <p:nvPicPr>
          <p:cNvPr id="149" name="Google Shape;149;p5"/>
          <p:cNvPicPr preferRelativeResize="0"/>
          <p:nvPr/>
        </p:nvPicPr>
        <p:blipFill rotWithShape="1">
          <a:blip r:embed="rId3">
            <a:alphaModFix/>
          </a:blip>
          <a:srcRect/>
          <a:stretch/>
        </p:blipFill>
        <p:spPr>
          <a:xfrm>
            <a:off x="7322949" y="668880"/>
            <a:ext cx="4227178" cy="546315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6"/>
          <p:cNvSpPr/>
          <p:nvPr/>
        </p:nvSpPr>
        <p:spPr>
          <a:xfrm rot="-793507">
            <a:off x="821687" y="719446"/>
            <a:ext cx="2759682" cy="1313670"/>
          </a:xfrm>
          <a:prstGeom prst="ellipse">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a:solidFill>
                  <a:schemeClr val="dk1"/>
                </a:solidFill>
                <a:latin typeface="Garamond"/>
                <a:ea typeface="Garamond"/>
                <a:cs typeface="Garamond"/>
                <a:sym typeface="Garamond"/>
              </a:rPr>
              <a:t>3ème EA </a:t>
            </a:r>
            <a:r>
              <a:rPr lang="fr-FR" sz="2000" b="1">
                <a:solidFill>
                  <a:schemeClr val="dk1"/>
                </a:solidFill>
                <a:latin typeface="Garamond"/>
                <a:ea typeface="Garamond"/>
                <a:cs typeface="Garamond"/>
                <a:sym typeface="Garamond"/>
              </a:rPr>
              <a:t>Enseignement Agricole</a:t>
            </a:r>
            <a:endParaRPr/>
          </a:p>
        </p:txBody>
      </p:sp>
      <p:sp>
        <p:nvSpPr>
          <p:cNvPr id="155" name="Google Shape;155;p6"/>
          <p:cNvSpPr txBox="1"/>
          <p:nvPr/>
        </p:nvSpPr>
        <p:spPr>
          <a:xfrm>
            <a:off x="3973890" y="1376281"/>
            <a:ext cx="300983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chemeClr val="dk1"/>
                </a:solidFill>
                <a:latin typeface="Garamond"/>
                <a:ea typeface="Garamond"/>
                <a:cs typeface="Garamond"/>
                <a:sym typeface="Garamond"/>
              </a:rPr>
              <a:t>1- Enseignements généraux</a:t>
            </a:r>
            <a:endParaRPr/>
          </a:p>
          <a:p>
            <a:pPr marL="0" marR="0" lvl="0" indent="0" algn="l" rtl="0">
              <a:spcBef>
                <a:spcPts val="0"/>
              </a:spcBef>
              <a:spcAft>
                <a:spcPts val="0"/>
              </a:spcAft>
              <a:buNone/>
            </a:pPr>
            <a:r>
              <a:rPr lang="fr-FR" sz="1600" b="1">
                <a:solidFill>
                  <a:schemeClr val="dk1"/>
                </a:solidFill>
                <a:latin typeface="Garamond"/>
                <a:ea typeface="Garamond"/>
                <a:cs typeface="Garamond"/>
                <a:sym typeface="Garamond"/>
              </a:rPr>
              <a:t>2- Découverte professionnelle</a:t>
            </a:r>
            <a:endParaRPr/>
          </a:p>
          <a:p>
            <a:pPr marL="0" marR="0" lvl="0" indent="0" algn="l" rtl="0">
              <a:spcBef>
                <a:spcPts val="0"/>
              </a:spcBef>
              <a:spcAft>
                <a:spcPts val="0"/>
              </a:spcAft>
              <a:buNone/>
            </a:pPr>
            <a:r>
              <a:rPr lang="fr-FR" sz="1600" b="1">
                <a:solidFill>
                  <a:schemeClr val="dk1"/>
                </a:solidFill>
                <a:latin typeface="Garamond"/>
                <a:ea typeface="Garamond"/>
                <a:cs typeface="Garamond"/>
                <a:sym typeface="Garamond"/>
              </a:rPr>
              <a:t>3- Plusieurs stages</a:t>
            </a:r>
            <a:endParaRPr/>
          </a:p>
        </p:txBody>
      </p:sp>
      <p:sp>
        <p:nvSpPr>
          <p:cNvPr id="156" name="Google Shape;156;p6"/>
          <p:cNvSpPr txBox="1"/>
          <p:nvPr/>
        </p:nvSpPr>
        <p:spPr>
          <a:xfrm>
            <a:off x="1115657" y="2431994"/>
            <a:ext cx="6109252"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Garamond"/>
                <a:ea typeface="Garamond"/>
                <a:cs typeface="Garamond"/>
                <a:sym typeface="Garamond"/>
              </a:rPr>
              <a:t>Ces classes de troisième sont destinées aux élèves qui souhaitent découvrir les métiers de l'agriculture, de l'agroalimentaire, de l’aménagement de l’espace et la protection de l’environnement, du service en milieu rural.</a:t>
            </a:r>
            <a:endParaRPr/>
          </a:p>
          <a:p>
            <a:pPr marL="0" marR="0" lvl="0" indent="0" algn="l" rtl="0">
              <a:spcBef>
                <a:spcPts val="0"/>
              </a:spcBef>
              <a:spcAft>
                <a:spcPts val="0"/>
              </a:spcAft>
              <a:buNone/>
            </a:pPr>
            <a:endParaRPr sz="1800">
              <a:solidFill>
                <a:schemeClr val="dk1"/>
              </a:solidFill>
              <a:latin typeface="Garamond"/>
              <a:ea typeface="Garamond"/>
              <a:cs typeface="Garamond"/>
              <a:sym typeface="Garamond"/>
            </a:endParaRPr>
          </a:p>
          <a:p>
            <a:pPr marL="0" marR="0" lvl="0" indent="0" algn="l" rtl="0">
              <a:spcBef>
                <a:spcPts val="0"/>
              </a:spcBef>
              <a:spcAft>
                <a:spcPts val="0"/>
              </a:spcAft>
              <a:buNone/>
            </a:pPr>
            <a:r>
              <a:rPr lang="fr-FR" sz="1800">
                <a:solidFill>
                  <a:schemeClr val="dk1"/>
                </a:solidFill>
                <a:latin typeface="Garamond"/>
                <a:ea typeface="Garamond"/>
                <a:cs typeface="Garamond"/>
                <a:sym typeface="Garamond"/>
              </a:rPr>
              <a:t>En Maison Familiale et Rurale : démarche pédagogique de l’alternance, (16 semaines à la MFR, 19 semaines en stage (3 milieux professionnels au minimum)</a:t>
            </a:r>
            <a:endParaRPr/>
          </a:p>
          <a:p>
            <a:pPr marL="0" marR="0" lvl="0" indent="0" algn="l" rtl="0">
              <a:spcBef>
                <a:spcPts val="0"/>
              </a:spcBef>
              <a:spcAft>
                <a:spcPts val="0"/>
              </a:spcAft>
              <a:buNone/>
            </a:pPr>
            <a:endParaRPr sz="1800">
              <a:solidFill>
                <a:schemeClr val="dk1"/>
              </a:solidFill>
              <a:latin typeface="Garamond"/>
              <a:ea typeface="Garamond"/>
              <a:cs typeface="Garamond"/>
              <a:sym typeface="Garamond"/>
            </a:endParaRPr>
          </a:p>
        </p:txBody>
      </p:sp>
      <p:sp>
        <p:nvSpPr>
          <p:cNvPr id="157" name="Google Shape;157;p6"/>
          <p:cNvSpPr/>
          <p:nvPr/>
        </p:nvSpPr>
        <p:spPr>
          <a:xfrm>
            <a:off x="1086678" y="5093736"/>
            <a:ext cx="6125687" cy="755511"/>
          </a:xfrm>
          <a:prstGeom prst="round2DiagRect">
            <a:avLst>
              <a:gd name="adj1" fmla="val 16667"/>
              <a:gd name="adj2" fmla="val 0"/>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u="sng">
                <a:solidFill>
                  <a:srgbClr val="FF0000"/>
                </a:solidFill>
                <a:latin typeface="Garamond"/>
                <a:ea typeface="Garamond"/>
                <a:cs typeface="Garamond"/>
                <a:sym typeface="Garamond"/>
              </a:rPr>
              <a:t>Sélection sur dossier</a:t>
            </a:r>
            <a:endParaRPr/>
          </a:p>
          <a:p>
            <a:pPr marL="0" marR="0" lvl="0" indent="0" algn="ctr" rtl="0">
              <a:spcBef>
                <a:spcPts val="0"/>
              </a:spcBef>
              <a:spcAft>
                <a:spcPts val="0"/>
              </a:spcAft>
              <a:buNone/>
            </a:pPr>
            <a:r>
              <a:rPr lang="fr-FR" sz="1800">
                <a:solidFill>
                  <a:schemeClr val="dk1"/>
                </a:solidFill>
                <a:latin typeface="Garamond"/>
                <a:ea typeface="Garamond"/>
                <a:cs typeface="Garamond"/>
                <a:sym typeface="Garamond"/>
              </a:rPr>
              <a:t>+ 14 ans à la rentrée scolaire ou dans l’année (MFR)</a:t>
            </a:r>
            <a:endParaRPr/>
          </a:p>
        </p:txBody>
      </p:sp>
      <p:sp>
        <p:nvSpPr>
          <p:cNvPr id="158" name="Google Shape;158;p6"/>
          <p:cNvSpPr/>
          <p:nvPr/>
        </p:nvSpPr>
        <p:spPr>
          <a:xfrm>
            <a:off x="7212365" y="371061"/>
            <a:ext cx="3694174" cy="1298713"/>
          </a:xfrm>
          <a:prstGeom prst="irregularSeal1">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En Lycée Pro Agricole</a:t>
            </a:r>
            <a:endParaRPr/>
          </a:p>
        </p:txBody>
      </p:sp>
      <p:pic>
        <p:nvPicPr>
          <p:cNvPr id="159" name="Google Shape;159;p6"/>
          <p:cNvPicPr preferRelativeResize="0"/>
          <p:nvPr/>
        </p:nvPicPr>
        <p:blipFill rotWithShape="1">
          <a:blip r:embed="rId3">
            <a:alphaModFix/>
          </a:blip>
          <a:srcRect/>
          <a:stretch/>
        </p:blipFill>
        <p:spPr>
          <a:xfrm>
            <a:off x="8043620" y="1669774"/>
            <a:ext cx="3176226" cy="470777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7148" y="414440"/>
            <a:ext cx="4193152" cy="6071612"/>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6433" y="414440"/>
            <a:ext cx="4264585" cy="6071612"/>
          </a:xfrm>
          <a:prstGeom prst="rect">
            <a:avLst/>
          </a:prstGeom>
        </p:spPr>
      </p:pic>
      <p:pic>
        <p:nvPicPr>
          <p:cNvPr id="4" name="Image 3">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824" y="1066080"/>
            <a:ext cx="2617467" cy="313332"/>
          </a:xfrm>
          <a:prstGeom prst="rect">
            <a:avLst/>
          </a:prstGeom>
        </p:spPr>
      </p:pic>
      <p:sp>
        <p:nvSpPr>
          <p:cNvPr id="5" name="ZoneTexte 4">
            <a:hlinkClick r:id="rId4"/>
          </p:cNvPr>
          <p:cNvSpPr txBox="1"/>
          <p:nvPr/>
        </p:nvSpPr>
        <p:spPr>
          <a:xfrm>
            <a:off x="512615" y="1801091"/>
            <a:ext cx="2438400" cy="2246769"/>
          </a:xfrm>
          <a:prstGeom prst="rect">
            <a:avLst/>
          </a:prstGeom>
          <a:noFill/>
        </p:spPr>
        <p:txBody>
          <a:bodyPr wrap="square" rtlCol="0">
            <a:spAutoFit/>
          </a:bodyPr>
          <a:lstStyle/>
          <a:p>
            <a:r>
              <a:rPr lang="fr-FR" b="1" dirty="0"/>
              <a:t>Les classes de 3ème</a:t>
            </a:r>
          </a:p>
          <a:p>
            <a:r>
              <a:rPr lang="fr-FR" dirty="0"/>
              <a:t>En classe de 3e, les élèves font leurs choix d'orientation, vers une 2de générale et technologique ou agricole, en lycée, ou vers un CAP ou un bac pro, en lycée professionnel, par voie scolaire ou par apprentissage.</a:t>
            </a:r>
          </a:p>
        </p:txBody>
      </p:sp>
    </p:spTree>
    <p:extLst>
      <p:ext uri="{BB962C8B-B14F-4D97-AF65-F5344CB8AC3E}">
        <p14:creationId xmlns:p14="http://schemas.microsoft.com/office/powerpoint/2010/main" val="3454663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4325" y="403973"/>
            <a:ext cx="5082980" cy="1165961"/>
          </a:xfrm>
          <a:prstGeom prst="rect">
            <a:avLst/>
          </a:prstGeom>
        </p:spPr>
      </p:pic>
      <p:sp>
        <p:nvSpPr>
          <p:cNvPr id="3" name="ZoneTexte 2"/>
          <p:cNvSpPr txBox="1"/>
          <p:nvPr/>
        </p:nvSpPr>
        <p:spPr>
          <a:xfrm>
            <a:off x="2033574" y="1708104"/>
            <a:ext cx="9079347" cy="738664"/>
          </a:xfrm>
          <a:prstGeom prst="rect">
            <a:avLst/>
          </a:prstGeom>
          <a:noFill/>
        </p:spPr>
        <p:txBody>
          <a:bodyPr wrap="square" rtlCol="0">
            <a:spAutoFit/>
          </a:bodyPr>
          <a:lstStyle/>
          <a:p>
            <a:r>
              <a:rPr lang="fr-FR" b="1" dirty="0">
                <a:hlinkClick r:id="rId2"/>
              </a:rPr>
              <a:t>Les classes de 3e</a:t>
            </a:r>
          </a:p>
          <a:p>
            <a:r>
              <a:rPr lang="fr-FR" dirty="0">
                <a:hlinkClick r:id="rId2"/>
              </a:rPr>
              <a:t>En classe de 3e, les élèves font leurs choix d'orientation, vers une 2de générale et technologique ou agricole, en lycée, ou vers un CAP ou un bac pro, en lycée professionnel, par voie scolaire ou par apprentissage.</a:t>
            </a:r>
            <a:endParaRPr lang="fr-FR" dirty="0"/>
          </a:p>
        </p:txBody>
      </p:sp>
      <p:pic>
        <p:nvPicPr>
          <p:cNvPr id="5" name="Imag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456" y="3048289"/>
            <a:ext cx="2485988" cy="1285413"/>
          </a:xfrm>
          <a:prstGeom prst="rect">
            <a:avLst/>
          </a:prstGeom>
        </p:spPr>
      </p:pic>
      <p:sp>
        <p:nvSpPr>
          <p:cNvPr id="6" name="ZoneTexte 5"/>
          <p:cNvSpPr txBox="1"/>
          <p:nvPr/>
        </p:nvSpPr>
        <p:spPr>
          <a:xfrm>
            <a:off x="609598" y="2732420"/>
            <a:ext cx="2401454" cy="307777"/>
          </a:xfrm>
          <a:prstGeom prst="rect">
            <a:avLst/>
          </a:prstGeom>
          <a:noFill/>
        </p:spPr>
        <p:txBody>
          <a:bodyPr wrap="square" rtlCol="0">
            <a:spAutoFit/>
          </a:bodyPr>
          <a:lstStyle/>
          <a:p>
            <a:r>
              <a:rPr lang="fr-FR" dirty="0" smtClean="0">
                <a:hlinkClick r:id="rId4"/>
              </a:rPr>
              <a:t>LPA de Pamiers</a:t>
            </a:r>
            <a:endParaRPr lang="fr-FR" dirty="0"/>
          </a:p>
        </p:txBody>
      </p:sp>
      <p:pic>
        <p:nvPicPr>
          <p:cNvPr id="7" name="Image 6">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4324" y="3050062"/>
            <a:ext cx="3238923" cy="763407"/>
          </a:xfrm>
          <a:prstGeom prst="rect">
            <a:avLst/>
          </a:prstGeom>
        </p:spPr>
      </p:pic>
      <p:sp>
        <p:nvSpPr>
          <p:cNvPr id="8" name="ZoneTexte 7"/>
          <p:cNvSpPr txBox="1"/>
          <p:nvPr/>
        </p:nvSpPr>
        <p:spPr>
          <a:xfrm>
            <a:off x="3753059" y="2732420"/>
            <a:ext cx="2401454" cy="307777"/>
          </a:xfrm>
          <a:prstGeom prst="rect">
            <a:avLst/>
          </a:prstGeom>
          <a:noFill/>
        </p:spPr>
        <p:txBody>
          <a:bodyPr wrap="square" rtlCol="0">
            <a:spAutoFit/>
          </a:bodyPr>
          <a:lstStyle/>
          <a:p>
            <a:r>
              <a:rPr lang="fr-FR" dirty="0" smtClean="0">
                <a:hlinkClick r:id="rId6"/>
              </a:rPr>
              <a:t>LPA de Saint Gaudens</a:t>
            </a:r>
            <a:endParaRPr lang="fr-FR" dirty="0"/>
          </a:p>
        </p:txBody>
      </p:sp>
      <p:pic>
        <p:nvPicPr>
          <p:cNvPr id="9" name="Image 8">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93526" y="3086378"/>
            <a:ext cx="3228778" cy="885168"/>
          </a:xfrm>
          <a:prstGeom prst="rect">
            <a:avLst/>
          </a:prstGeom>
        </p:spPr>
      </p:pic>
      <p:sp>
        <p:nvSpPr>
          <p:cNvPr id="10" name="ZoneTexte 9"/>
          <p:cNvSpPr txBox="1"/>
          <p:nvPr/>
        </p:nvSpPr>
        <p:spPr>
          <a:xfrm>
            <a:off x="7146969" y="2749348"/>
            <a:ext cx="1560946" cy="307777"/>
          </a:xfrm>
          <a:prstGeom prst="rect">
            <a:avLst/>
          </a:prstGeom>
          <a:noFill/>
        </p:spPr>
        <p:txBody>
          <a:bodyPr wrap="square" rtlCol="0">
            <a:spAutoFit/>
          </a:bodyPr>
          <a:lstStyle/>
          <a:p>
            <a:r>
              <a:rPr lang="fr-FR" dirty="0" smtClean="0">
                <a:hlinkClick r:id="rId8"/>
              </a:rPr>
              <a:t>LPA de Ondes</a:t>
            </a:r>
            <a:endParaRPr lang="fr-FR" dirty="0"/>
          </a:p>
        </p:txBody>
      </p:sp>
      <p:pic>
        <p:nvPicPr>
          <p:cNvPr id="11" name="Image 10">
            <a:hlinkClick r:id="rId10"/>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22878" y="5310090"/>
            <a:ext cx="853514" cy="838273"/>
          </a:xfrm>
          <a:prstGeom prst="rect">
            <a:avLst/>
          </a:prstGeom>
        </p:spPr>
      </p:pic>
      <p:sp>
        <p:nvSpPr>
          <p:cNvPr id="12" name="ZoneTexte 11"/>
          <p:cNvSpPr txBox="1"/>
          <p:nvPr/>
        </p:nvSpPr>
        <p:spPr>
          <a:xfrm>
            <a:off x="4239489" y="4906066"/>
            <a:ext cx="3020292" cy="307777"/>
          </a:xfrm>
          <a:prstGeom prst="rect">
            <a:avLst/>
          </a:prstGeom>
          <a:noFill/>
        </p:spPr>
        <p:txBody>
          <a:bodyPr wrap="square" rtlCol="0">
            <a:spAutoFit/>
          </a:bodyPr>
          <a:lstStyle/>
          <a:p>
            <a:r>
              <a:rPr lang="fr-FR" dirty="0" smtClean="0">
                <a:hlinkClick r:id="rId10"/>
              </a:rPr>
              <a:t>Mes Maisons Familiales et Rurales</a:t>
            </a:r>
            <a:endParaRPr lang="fr-FR" dirty="0"/>
          </a:p>
        </p:txBody>
      </p:sp>
    </p:spTree>
    <p:extLst>
      <p:ext uri="{BB962C8B-B14F-4D97-AF65-F5344CB8AC3E}">
        <p14:creationId xmlns:p14="http://schemas.microsoft.com/office/powerpoint/2010/main" val="2987957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7"/>
          <p:cNvSpPr txBox="1">
            <a:spLocks noGrp="1"/>
          </p:cNvSpPr>
          <p:nvPr>
            <p:ph type="title"/>
          </p:nvPr>
        </p:nvSpPr>
        <p:spPr>
          <a:xfrm>
            <a:off x="1563623" y="2094309"/>
            <a:ext cx="9070848" cy="2587752"/>
          </a:xfrm>
          <a:prstGeom prst="rect">
            <a:avLst/>
          </a:prstGeom>
          <a:noFill/>
          <a:ln>
            <a:noFill/>
          </a:ln>
        </p:spPr>
        <p:txBody>
          <a:bodyPr spcFirstLastPara="1" wrap="square" lIns="91425" tIns="45700" rIns="91425" bIns="45700" anchor="ctr" anchorCtr="0">
            <a:noAutofit/>
          </a:bodyPr>
          <a:lstStyle/>
          <a:p>
            <a:pPr marL="0" lvl="0" indent="0" algn="ctr" rtl="0">
              <a:lnSpc>
                <a:spcPct val="83000"/>
              </a:lnSpc>
              <a:spcBef>
                <a:spcPts val="0"/>
              </a:spcBef>
              <a:spcAft>
                <a:spcPts val="0"/>
              </a:spcAft>
              <a:buClr>
                <a:srgbClr val="262626"/>
              </a:buClr>
              <a:buSzPts val="7200"/>
              <a:buFont typeface="Garamond"/>
              <a:buNone/>
            </a:pPr>
            <a:r>
              <a:rPr lang="fr-FR"/>
              <a:t>APRÈS LA CLASSE DE 3</a:t>
            </a:r>
            <a:r>
              <a:rPr lang="fr-FR" baseline="30000"/>
              <a:t>ÈME</a:t>
            </a:r>
            <a:r>
              <a:rPr lang="fr-FR"/>
              <a:t> </a:t>
            </a:r>
            <a:endParaRPr/>
          </a:p>
        </p:txBody>
      </p:sp>
      <p:sp>
        <p:nvSpPr>
          <p:cNvPr id="165" name="Google Shape;165;p7"/>
          <p:cNvSpPr txBox="1">
            <a:spLocks noGrp="1"/>
          </p:cNvSpPr>
          <p:nvPr>
            <p:ph type="body" idx="1"/>
          </p:nvPr>
        </p:nvSpPr>
        <p:spPr>
          <a:xfrm>
            <a:off x="1563624" y="4682062"/>
            <a:ext cx="9070848" cy="4572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000"/>
              <a:buNone/>
            </a:pPr>
            <a:r>
              <a:rPr lang="fr-FR" sz="2000"/>
              <a:t>Généralités</a:t>
            </a:r>
            <a:endParaRPr/>
          </a:p>
        </p:txBody>
      </p:sp>
    </p:spTree>
  </p:cSld>
  <p:clrMapOvr>
    <a:masterClrMapping/>
  </p:clrMapOvr>
</p:sld>
</file>

<file path=ppt/theme/theme1.xml><?xml version="1.0" encoding="utf-8"?>
<a:theme xmlns:a="http://schemas.openxmlformats.org/drawingml/2006/main" name="Savon">
  <a:themeElements>
    <a:clrScheme name="Savon">
      <a:dk1>
        <a:srgbClr val="000000"/>
      </a:dk1>
      <a:lt1>
        <a:srgbClr val="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1142</Words>
  <Application>Microsoft Office PowerPoint</Application>
  <PresentationFormat>Grand écran</PresentationFormat>
  <Paragraphs>246</Paragraphs>
  <Slides>24</Slides>
  <Notes>22</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1</vt:i4>
      </vt:variant>
      <vt:variant>
        <vt:lpstr>Titres des diapositives</vt:lpstr>
      </vt:variant>
      <vt:variant>
        <vt:i4>24</vt:i4>
      </vt:variant>
    </vt:vector>
  </HeadingPairs>
  <TitlesOfParts>
    <vt:vector size="30" baseType="lpstr">
      <vt:lpstr>Noto Sans Symbols</vt:lpstr>
      <vt:lpstr>Garamond</vt:lpstr>
      <vt:lpstr>Calibri</vt:lpstr>
      <vt:lpstr>Arial</vt:lpstr>
      <vt:lpstr>Savon</vt:lpstr>
      <vt:lpstr>Document Adobe Acrobat</vt:lpstr>
      <vt:lpstr>APRÈS LA CLASSE DE 4ÈME </vt:lpstr>
      <vt:lpstr>Présentation PowerPoint</vt:lpstr>
      <vt:lpstr>Questions 1 à 3:  Après la 4ème?  </vt:lpstr>
      <vt:lpstr>Alternatives à la 3ème « classique »</vt:lpstr>
      <vt:lpstr>Présentation PowerPoint</vt:lpstr>
      <vt:lpstr>Présentation PowerPoint</vt:lpstr>
      <vt:lpstr>Présentation PowerPoint</vt:lpstr>
      <vt:lpstr>Présentation PowerPoint</vt:lpstr>
      <vt:lpstr>APRÈS LA CLASSE DE 3ÈME </vt:lpstr>
      <vt:lpstr>Question 4 à 6 : après la classe de 3ème, je peux aller  </vt:lpstr>
      <vt:lpstr>Question 7 : Les matières enseignées en classe de 2GT sont très différentes de celles qui sont enseignées en classe de 3ème ?</vt:lpstr>
      <vt:lpstr>Question 8 :  Quels sont les deux diplômes de la voie professionnelle?</vt:lpstr>
      <vt:lpstr>Présentation PowerPoint</vt:lpstr>
      <vt:lpstr>Question 9 :  A votre avis, si je m’oriente en CAP ou en BAC PRO, aurai-je le choix parmi beaucoup de domaines professionnels?</vt:lpstr>
      <vt:lpstr> </vt:lpstr>
      <vt:lpstr>Présentation PowerPoint</vt:lpstr>
      <vt:lpstr>Question 10 :  Après un diplôme de la voie professionnelle, puis-je continuer mes études?</vt:lpstr>
      <vt:lpstr> </vt:lpstr>
      <vt:lpstr>L’ORIENTATION,C’EST QUOI?</vt:lpstr>
      <vt:lpstr>COMMENT CONSTRUIRE SES CHOIX D’ORIENTATION?</vt:lpstr>
      <vt:lpstr>COMMENT CONSTRUIRE SES CHOIX D’ORIENTATION?</vt:lpstr>
      <vt:lpstr>COMMENT CONSTRUIRE SES CHOIX D’ORIENTATION?</vt:lpstr>
      <vt:lpstr>COMMENT CONSTRUIRE SES CHOIX D’ORIENTATION?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CLASSE DE 4ÈME </dc:title>
  <dc:creator>Lisa Djibril</dc:creator>
  <cp:lastModifiedBy>Utilisateur Windows</cp:lastModifiedBy>
  <cp:revision>19</cp:revision>
  <dcterms:created xsi:type="dcterms:W3CDTF">2018-03-13T14:57:50Z</dcterms:created>
  <dcterms:modified xsi:type="dcterms:W3CDTF">2024-04-29T12:18:56Z</dcterms:modified>
</cp:coreProperties>
</file>