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23"/>
  </p:notesMasterIdLst>
  <p:sldIdLst>
    <p:sldId id="256" r:id="rId4"/>
    <p:sldId id="257" r:id="rId5"/>
    <p:sldId id="258" r:id="rId6"/>
    <p:sldId id="259" r:id="rId7"/>
    <p:sldId id="260" r:id="rId8"/>
    <p:sldId id="261" r:id="rId9"/>
    <p:sldId id="262" r:id="rId10"/>
    <p:sldId id="263" r:id="rId11"/>
    <p:sldId id="275"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0" name="PlaceHolder 1"/>
          <p:cNvSpPr>
            <a:spLocks noGrp="1"/>
          </p:cNvSpPr>
          <p:nvPr>
            <p:ph type="body"/>
          </p:nvPr>
        </p:nvSpPr>
        <p:spPr>
          <a:xfrm>
            <a:off x="756000" y="5078520"/>
            <a:ext cx="6047640" cy="4811040"/>
          </a:xfrm>
          <a:prstGeom prst="rect">
            <a:avLst/>
          </a:prstGeom>
        </p:spPr>
        <p:txBody>
          <a:bodyPr lIns="0" tIns="0" rIns="0" bIns="0"/>
          <a:lstStyle/>
          <a:p>
            <a:r>
              <a:rPr lang="fr-FR" sz="2000" b="0" strike="noStrike" spc="-1">
                <a:solidFill>
                  <a:srgbClr val="000000"/>
                </a:solidFill>
                <a:uFill>
                  <a:solidFill>
                    <a:srgbClr val="FFFFFF"/>
                  </a:solidFill>
                </a:uFill>
                <a:latin typeface="Arial"/>
              </a:rPr>
              <a:t>Cliquez pour modifier le format des notes</a:t>
            </a:r>
          </a:p>
        </p:txBody>
      </p:sp>
      <p:sp>
        <p:nvSpPr>
          <p:cNvPr id="131" name="PlaceHolder 2"/>
          <p:cNvSpPr>
            <a:spLocks noGrp="1"/>
          </p:cNvSpPr>
          <p:nvPr>
            <p:ph type="hdr"/>
          </p:nvPr>
        </p:nvSpPr>
        <p:spPr>
          <a:xfrm>
            <a:off x="0" y="0"/>
            <a:ext cx="3280680" cy="534240"/>
          </a:xfrm>
          <a:prstGeom prst="rect">
            <a:avLst/>
          </a:prstGeom>
        </p:spPr>
        <p:txBody>
          <a:bodyPr lIns="0" tIns="0" rIns="0" bIns="0"/>
          <a:lstStyle/>
          <a:p>
            <a:r>
              <a:rPr lang="fr-FR" sz="1400" b="0" strike="noStrike" spc="-1">
                <a:solidFill>
                  <a:srgbClr val="000000"/>
                </a:solidFill>
                <a:uFill>
                  <a:solidFill>
                    <a:srgbClr val="FFFFFF"/>
                  </a:solidFill>
                </a:uFill>
                <a:latin typeface="Times New Roman"/>
              </a:rPr>
              <a:t> </a:t>
            </a:r>
          </a:p>
        </p:txBody>
      </p:sp>
      <p:sp>
        <p:nvSpPr>
          <p:cNvPr id="132" name="PlaceHolder 3"/>
          <p:cNvSpPr>
            <a:spLocks noGrp="1"/>
          </p:cNvSpPr>
          <p:nvPr>
            <p:ph type="dt"/>
          </p:nvPr>
        </p:nvSpPr>
        <p:spPr>
          <a:xfrm>
            <a:off x="4278960" y="0"/>
            <a:ext cx="3280680" cy="534240"/>
          </a:xfrm>
          <a:prstGeom prst="rect">
            <a:avLst/>
          </a:prstGeom>
        </p:spPr>
        <p:txBody>
          <a:bodyPr lIns="0" tIns="0" rIns="0" bIns="0"/>
          <a:lstStyle/>
          <a:p>
            <a:pPr algn="r"/>
            <a:r>
              <a:rPr lang="fr-FR" sz="1400" b="0" strike="noStrike" spc="-1">
                <a:solidFill>
                  <a:srgbClr val="000000"/>
                </a:solidFill>
                <a:uFill>
                  <a:solidFill>
                    <a:srgbClr val="FFFFFF"/>
                  </a:solidFill>
                </a:uFill>
                <a:latin typeface="Times New Roman"/>
              </a:rPr>
              <a:t> </a:t>
            </a:r>
          </a:p>
        </p:txBody>
      </p:sp>
      <p:sp>
        <p:nvSpPr>
          <p:cNvPr id="133" name="PlaceHolder 4"/>
          <p:cNvSpPr>
            <a:spLocks noGrp="1"/>
          </p:cNvSpPr>
          <p:nvPr>
            <p:ph type="ftr"/>
          </p:nvPr>
        </p:nvSpPr>
        <p:spPr>
          <a:xfrm>
            <a:off x="0" y="10157400"/>
            <a:ext cx="3280680" cy="534240"/>
          </a:xfrm>
          <a:prstGeom prst="rect">
            <a:avLst/>
          </a:prstGeom>
        </p:spPr>
        <p:txBody>
          <a:bodyPr lIns="0" tIns="0" rIns="0" bIns="0" anchor="b"/>
          <a:lstStyle/>
          <a:p>
            <a:r>
              <a:rPr lang="fr-FR" sz="1400" b="0" strike="noStrike" spc="-1">
                <a:solidFill>
                  <a:srgbClr val="000000"/>
                </a:solidFill>
                <a:uFill>
                  <a:solidFill>
                    <a:srgbClr val="FFFFFF"/>
                  </a:solidFill>
                </a:uFill>
                <a:latin typeface="Times New Roman"/>
              </a:rPr>
              <a:t> </a:t>
            </a:r>
          </a:p>
        </p:txBody>
      </p:sp>
      <p:sp>
        <p:nvSpPr>
          <p:cNvPr id="134" name="PlaceHolder 5"/>
          <p:cNvSpPr>
            <a:spLocks noGrp="1"/>
          </p:cNvSpPr>
          <p:nvPr>
            <p:ph type="sldNum"/>
          </p:nvPr>
        </p:nvSpPr>
        <p:spPr>
          <a:xfrm>
            <a:off x="4278960" y="10157400"/>
            <a:ext cx="3280680" cy="534240"/>
          </a:xfrm>
          <a:prstGeom prst="rect">
            <a:avLst/>
          </a:prstGeom>
        </p:spPr>
        <p:txBody>
          <a:bodyPr lIns="0" tIns="0" rIns="0" bIns="0" anchor="b"/>
          <a:lstStyle/>
          <a:p>
            <a:pPr algn="r"/>
            <a:fld id="{320530A7-51A6-41EA-B912-0E577CC2300F}" type="slidenum">
              <a:rPr lang="fr-FR" sz="1400" b="0" strike="noStrike" spc="-1">
                <a:solidFill>
                  <a:srgbClr val="000000"/>
                </a:solidFill>
                <a:uFill>
                  <a:solidFill>
                    <a:srgbClr val="FFFFFF"/>
                  </a:solidFill>
                </a:uFill>
                <a:latin typeface="Times New Roman"/>
              </a:rPr>
              <a:t>‹N°›</a:t>
            </a:fld>
            <a:endParaRPr lang="fr-F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81067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Contexte : l’année de troisième, un palier d’orientation</a:t>
            </a:r>
            <a:endParaRPr lang="fr-FR" sz="1200" b="0" strike="noStrike" spc="-1">
              <a:solidFill>
                <a:srgbClr val="000000"/>
              </a:solidFill>
              <a:uFill>
                <a:solidFill>
                  <a:srgbClr val="FFFFFF"/>
                </a:solidFill>
              </a:uFill>
              <a:latin typeface="Arial"/>
            </a:endParaRPr>
          </a:p>
          <a:p>
            <a:pPr>
              <a:lnSpc>
                <a:spcPct val="100000"/>
              </a:lnSpc>
            </a:pPr>
            <a:r>
              <a:rPr lang="fr-FR" sz="1200" b="0" strike="noStrike" spc="-1">
                <a:solidFill>
                  <a:srgbClr val="000000"/>
                </a:solidFill>
                <a:uFill>
                  <a:solidFill>
                    <a:srgbClr val="FFFFFF"/>
                  </a:solidFill>
                </a:uFill>
                <a:latin typeface="Calibri"/>
                <a:ea typeface="Calibri"/>
              </a:rPr>
              <a:t>Objectif : passation d’un quiz pour que les élèves puissent vérifier leur niveau d’information sur le post-troisième et commencent progressivement à amorcer une réflexion sur leur choix d’orientation</a:t>
            </a:r>
            <a:endParaRPr lang="fr-FR" sz="1200" b="0" strike="noStrike" spc="-1">
              <a:solidFill>
                <a:srgbClr val="000000"/>
              </a:solidFill>
              <a:uFill>
                <a:solidFill>
                  <a:srgbClr val="FFFFFF"/>
                </a:solidFill>
              </a:uFill>
              <a:latin typeface="Arial"/>
            </a:endParaRPr>
          </a:p>
        </p:txBody>
      </p:sp>
      <p:sp>
        <p:nvSpPr>
          <p:cNvPr id="256" name="TextShape 2"/>
          <p:cNvSpPr txBox="1"/>
          <p:nvPr/>
        </p:nvSpPr>
        <p:spPr>
          <a:xfrm>
            <a:off x="3884760" y="8685360"/>
            <a:ext cx="2971440" cy="458280"/>
          </a:xfrm>
          <a:prstGeom prst="rect">
            <a:avLst/>
          </a:prstGeom>
          <a:noFill/>
          <a:ln>
            <a:noFill/>
          </a:ln>
        </p:spPr>
        <p:txBody>
          <a:bodyPr anchor="b"/>
          <a:lstStyle/>
          <a:p>
            <a:pPr algn="r">
              <a:lnSpc>
                <a:spcPct val="100000"/>
              </a:lnSpc>
            </a:pPr>
            <a:fld id="{B1B34142-F84C-4200-A375-1222F2E2EFCB}" type="slidenum">
              <a:rPr lang="fr-FR" sz="1400" b="0" strike="noStrike" spc="-1">
                <a:solidFill>
                  <a:srgbClr val="000000"/>
                </a:solidFill>
                <a:uFill>
                  <a:solidFill>
                    <a:srgbClr val="FFFFFF"/>
                  </a:solidFill>
                </a:uFill>
                <a:latin typeface="Times New Roman"/>
              </a:rPr>
              <a:t>2</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body"/>
          </p:nvPr>
        </p:nvSpPr>
        <p:spPr>
          <a:xfrm>
            <a:off x="685800" y="4400640"/>
            <a:ext cx="5486040" cy="3600000"/>
          </a:xfrm>
          <a:prstGeom prst="rect">
            <a:avLst/>
          </a:prstGeom>
        </p:spPr>
        <p:txBody>
          <a:bodyPr/>
          <a:lstStyle/>
          <a:p>
            <a:endParaRPr lang="fr-FR" sz="2000" b="0" strike="noStrike" spc="-1">
              <a:solidFill>
                <a:srgbClr val="000000"/>
              </a:solidFill>
              <a:uFill>
                <a:solidFill>
                  <a:srgbClr val="FFFFFF"/>
                </a:solidFill>
              </a:uFill>
              <a:latin typeface="Arial"/>
            </a:endParaRPr>
          </a:p>
        </p:txBody>
      </p:sp>
      <p:sp>
        <p:nvSpPr>
          <p:cNvPr id="258" name="TextShape 2"/>
          <p:cNvSpPr txBox="1"/>
          <p:nvPr/>
        </p:nvSpPr>
        <p:spPr>
          <a:xfrm>
            <a:off x="3884760" y="8685360"/>
            <a:ext cx="2971440" cy="458280"/>
          </a:xfrm>
          <a:prstGeom prst="rect">
            <a:avLst/>
          </a:prstGeom>
          <a:noFill/>
          <a:ln>
            <a:noFill/>
          </a:ln>
        </p:spPr>
        <p:txBody>
          <a:bodyPr anchor="b"/>
          <a:lstStyle/>
          <a:p>
            <a:pPr algn="r">
              <a:lnSpc>
                <a:spcPct val="100000"/>
              </a:lnSpc>
            </a:pPr>
            <a:fld id="{B7357D77-B0CC-4696-A168-5CA63B603C8A}" type="slidenum">
              <a:rPr lang="fr-FR" sz="1400" b="0" strike="noStrike" spc="-1">
                <a:solidFill>
                  <a:srgbClr val="000000"/>
                </a:solidFill>
                <a:uFill>
                  <a:solidFill>
                    <a:srgbClr val="FFFFFF"/>
                  </a:solidFill>
                </a:uFill>
                <a:latin typeface="Times New Roman"/>
              </a:rPr>
              <a:t>3</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http://www.nouvelle-voiepro.fr/</a:t>
            </a:r>
            <a:endParaRPr lang="fr-FR" sz="1200" b="0" strike="noStrike" spc="-1">
              <a:solidFill>
                <a:srgbClr val="000000"/>
              </a:solidFill>
              <a:uFill>
                <a:solidFill>
                  <a:srgbClr val="FFFFFF"/>
                </a:solidFill>
              </a:uFill>
              <a:latin typeface="Arial"/>
            </a:endParaRPr>
          </a:p>
          <a:p>
            <a:pPr>
              <a:lnSpc>
                <a:spcPct val="100000"/>
              </a:lnSpc>
            </a:pPr>
            <a:endParaRPr lang="fr-FR" sz="1200" b="0" strike="noStrike" spc="-1">
              <a:solidFill>
                <a:srgbClr val="000000"/>
              </a:solidFill>
              <a:uFill>
                <a:solidFill>
                  <a:srgbClr val="FFFFFF"/>
                </a:solidFill>
              </a:uFill>
              <a:latin typeface="Arial"/>
            </a:endParaRPr>
          </a:p>
        </p:txBody>
      </p:sp>
      <p:sp>
        <p:nvSpPr>
          <p:cNvPr id="260" name="TextShape 2"/>
          <p:cNvSpPr txBox="1"/>
          <p:nvPr/>
        </p:nvSpPr>
        <p:spPr>
          <a:xfrm>
            <a:off x="3884760" y="8685360"/>
            <a:ext cx="2971440" cy="458280"/>
          </a:xfrm>
          <a:prstGeom prst="rect">
            <a:avLst/>
          </a:prstGeom>
          <a:noFill/>
          <a:ln>
            <a:noFill/>
          </a:ln>
        </p:spPr>
        <p:txBody>
          <a:bodyPr anchor="b"/>
          <a:lstStyle/>
          <a:p>
            <a:pPr algn="r">
              <a:lnSpc>
                <a:spcPct val="100000"/>
              </a:lnSpc>
            </a:pPr>
            <a:fld id="{73805BE4-0EFB-4A6B-A19A-68A9C7C6FD8D}" type="slidenum">
              <a:rPr lang="fr-FR" sz="1400" b="0" strike="noStrike" spc="-1">
                <a:solidFill>
                  <a:srgbClr val="000000"/>
                </a:solidFill>
                <a:uFill>
                  <a:solidFill>
                    <a:srgbClr val="FFFFFF"/>
                  </a:solidFill>
                </a:uFill>
                <a:latin typeface="Times New Roman"/>
              </a:rPr>
              <a:t>8</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6"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7"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9"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0"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1"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2"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44"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5"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46" name="Image 45"/>
          <p:cNvPicPr/>
          <p:nvPr/>
        </p:nvPicPr>
        <p:blipFill>
          <a:blip r:embed="rId2"/>
          <a:stretch/>
        </p:blipFill>
        <p:spPr>
          <a:xfrm>
            <a:off x="3631680" y="2102760"/>
            <a:ext cx="4927320" cy="3931560"/>
          </a:xfrm>
          <a:prstGeom prst="rect">
            <a:avLst/>
          </a:prstGeom>
          <a:ln>
            <a:noFill/>
          </a:ln>
        </p:spPr>
      </p:pic>
      <p:pic>
        <p:nvPicPr>
          <p:cNvPr id="47" name="Image 46"/>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56"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2"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3"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5"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73"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4"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5"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77"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8"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80"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3"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6"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87" name="Image 86"/>
          <p:cNvPicPr/>
          <p:nvPr/>
        </p:nvPicPr>
        <p:blipFill>
          <a:blip r:embed="rId2"/>
          <a:stretch/>
        </p:blipFill>
        <p:spPr>
          <a:xfrm>
            <a:off x="3631680" y="2102760"/>
            <a:ext cx="4927320" cy="3931560"/>
          </a:xfrm>
          <a:prstGeom prst="rect">
            <a:avLst/>
          </a:prstGeom>
          <a:ln>
            <a:noFill/>
          </a:ln>
        </p:spPr>
      </p:pic>
      <p:pic>
        <p:nvPicPr>
          <p:cNvPr id="88" name="Image 87"/>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7"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9"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1"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2"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7"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8"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5"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6"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8"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9"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4"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6"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7"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128" name="Image 127"/>
          <p:cNvPicPr/>
          <p:nvPr/>
        </p:nvPicPr>
        <p:blipFill>
          <a:blip r:embed="rId2"/>
          <a:stretch/>
        </p:blipFill>
        <p:spPr>
          <a:xfrm>
            <a:off x="3631680" y="2102760"/>
            <a:ext cx="4927320" cy="3931560"/>
          </a:xfrm>
          <a:prstGeom prst="rect">
            <a:avLst/>
          </a:prstGeom>
          <a:ln>
            <a:noFill/>
          </a:ln>
        </p:spPr>
      </p:pic>
      <p:pic>
        <p:nvPicPr>
          <p:cNvPr id="129" name="Image 128"/>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0"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6"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9"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0"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4"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0C7"/>
        </a:solidFill>
        <a:effectLst/>
      </p:bgPr>
    </p:bg>
    <p:spTree>
      <p:nvGrpSpPr>
        <p:cNvPr id="1" name=""/>
        <p:cNvGrpSpPr/>
        <p:nvPr/>
      </p:nvGrpSpPr>
      <p:grpSpPr>
        <a:xfrm>
          <a:off x="0" y="0"/>
          <a:ext cx="0" cy="0"/>
          <a:chOff x="0" y="0"/>
          <a:chExt cx="0" cy="0"/>
        </a:xfrm>
      </p:grpSpPr>
      <p:sp>
        <p:nvSpPr>
          <p:cNvPr id="14" name="CustomShape 1" hidden="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15" name="CustomShape 2" hidden="1"/>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2" name="CustomShape 3"/>
          <p:cNvSpPr/>
          <p:nvPr/>
        </p:nvSpPr>
        <p:spPr>
          <a:xfrm>
            <a:off x="11880" y="0"/>
            <a:ext cx="12191760" cy="6857640"/>
          </a:xfrm>
          <a:prstGeom prst="rect">
            <a:avLst/>
          </a:prstGeom>
          <a:blipFill>
            <a:blip r:embed="rId14"/>
            <a:tile/>
          </a:blipFill>
          <a:ln>
            <a:noFill/>
          </a:ln>
        </p:spPr>
        <p:style>
          <a:lnRef idx="0">
            <a:scrgbClr r="0" g="0" b="0"/>
          </a:lnRef>
          <a:fillRef idx="0">
            <a:scrgbClr r="0" g="0" b="0"/>
          </a:fillRef>
          <a:effectRef idx="0">
            <a:scrgbClr r="0" g="0" b="0"/>
          </a:effectRef>
          <a:fontRef idx="minor"/>
        </p:style>
      </p:sp>
      <p:sp>
        <p:nvSpPr>
          <p:cNvPr id="3" name="CustomShape 4"/>
          <p:cNvSpPr/>
          <p:nvPr/>
        </p:nvSpPr>
        <p:spPr>
          <a:xfrm>
            <a:off x="1307880" y="1267560"/>
            <a:ext cx="9576000" cy="4307760"/>
          </a:xfrm>
          <a:prstGeom prst="rect">
            <a:avLst/>
          </a:prstGeom>
          <a:solidFill>
            <a:schemeClr val="lt1"/>
          </a:solidFill>
          <a:ln>
            <a:noFill/>
          </a:ln>
          <a:effectLst>
            <a:outerShdw blurRad="50800" algn="ctr" rotWithShape="0">
              <a:srgbClr val="000000">
                <a:alpha val="66000"/>
              </a:srgbClr>
            </a:outerShdw>
          </a:effectLst>
        </p:spPr>
        <p:style>
          <a:lnRef idx="0">
            <a:scrgbClr r="0" g="0" b="0"/>
          </a:lnRef>
          <a:fillRef idx="0">
            <a:scrgbClr r="0" g="0" b="0"/>
          </a:fillRef>
          <a:effectRef idx="0">
            <a:scrgbClr r="0" g="0" b="0"/>
          </a:effectRef>
          <a:fontRef idx="minor"/>
        </p:style>
      </p:sp>
      <p:sp>
        <p:nvSpPr>
          <p:cNvPr id="4" name="CustomShape 5"/>
          <p:cNvSpPr/>
          <p:nvPr/>
        </p:nvSpPr>
        <p:spPr>
          <a:xfrm>
            <a:off x="1447920" y="1411560"/>
            <a:ext cx="9295920" cy="403452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5" name="CustomShape 6"/>
          <p:cNvSpPr/>
          <p:nvPr/>
        </p:nvSpPr>
        <p:spPr>
          <a:xfrm>
            <a:off x="5135760" y="1267560"/>
            <a:ext cx="1919880" cy="731160"/>
          </a:xfrm>
          <a:prstGeom prst="rect">
            <a:avLst/>
          </a:prstGeom>
          <a:solidFill>
            <a:schemeClr val="accent2"/>
          </a:solidFill>
          <a:ln>
            <a:noFill/>
          </a:ln>
        </p:spPr>
        <p:style>
          <a:lnRef idx="0">
            <a:scrgbClr r="0" g="0" b="0"/>
          </a:lnRef>
          <a:fillRef idx="0">
            <a:scrgbClr r="0" g="0" b="0"/>
          </a:fillRef>
          <a:effectRef idx="0">
            <a:scrgbClr r="0" g="0" b="0"/>
          </a:effectRef>
          <a:fontRef idx="minor"/>
        </p:style>
      </p:sp>
      <p:sp>
        <p:nvSpPr>
          <p:cNvPr id="6" name="CustomShape 7"/>
          <p:cNvSpPr/>
          <p:nvPr/>
        </p:nvSpPr>
        <p:spPr>
          <a:xfrm>
            <a:off x="5250240" y="1267560"/>
            <a:ext cx="360" cy="63972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7" name="CustomShape 8"/>
          <p:cNvSpPr/>
          <p:nvPr/>
        </p:nvSpPr>
        <p:spPr>
          <a:xfrm>
            <a:off x="6941880" y="1267560"/>
            <a:ext cx="360" cy="63972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8" name="CustomShape 9"/>
          <p:cNvSpPr/>
          <p:nvPr/>
        </p:nvSpPr>
        <p:spPr>
          <a:xfrm>
            <a:off x="5250240" y="1913040"/>
            <a:ext cx="1691280" cy="36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9" name="PlaceHolder 10"/>
          <p:cNvSpPr>
            <a:spLocks noGrp="1"/>
          </p:cNvSpPr>
          <p:nvPr>
            <p:ph type="title"/>
          </p:nvPr>
        </p:nvSpPr>
        <p:spPr>
          <a:xfrm>
            <a:off x="1563480" y="2094480"/>
            <a:ext cx="9070560" cy="2587320"/>
          </a:xfrm>
          <a:prstGeom prst="rect">
            <a:avLst/>
          </a:prstGeom>
        </p:spPr>
        <p:txBody>
          <a:bodyPr anchor="ctr"/>
          <a:lstStyle/>
          <a:p>
            <a:r>
              <a:rPr lang="fr-FR" sz="7200" b="0" strike="noStrike" spc="-1">
                <a:solidFill>
                  <a:srgbClr val="000000"/>
                </a:solidFill>
                <a:uFill>
                  <a:solidFill>
                    <a:srgbClr val="FFFFFF"/>
                  </a:solidFill>
                </a:uFill>
                <a:latin typeface="Arial"/>
              </a:rPr>
              <a:t>Cliquez pour éditer le format du texte-titre</a:t>
            </a:r>
          </a:p>
        </p:txBody>
      </p:sp>
      <p:sp>
        <p:nvSpPr>
          <p:cNvPr id="10" name="PlaceHolder 11"/>
          <p:cNvSpPr>
            <a:spLocks noGrp="1"/>
          </p:cNvSpPr>
          <p:nvPr>
            <p:ph type="body"/>
          </p:nvPr>
        </p:nvSpPr>
        <p:spPr>
          <a:xfrm>
            <a:off x="1563480" y="4682160"/>
            <a:ext cx="9070560" cy="45684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6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6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Septième niveau de plan</a:t>
            </a:r>
          </a:p>
        </p:txBody>
      </p:sp>
      <p:sp>
        <p:nvSpPr>
          <p:cNvPr id="11" name="PlaceHolder 12"/>
          <p:cNvSpPr>
            <a:spLocks noGrp="1"/>
          </p:cNvSpPr>
          <p:nvPr>
            <p:ph type="dt"/>
          </p:nvPr>
        </p:nvSpPr>
        <p:spPr>
          <a:xfrm>
            <a:off x="5321880" y="1344600"/>
            <a:ext cx="1554120" cy="52992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12" name="PlaceHolder 13"/>
          <p:cNvSpPr>
            <a:spLocks noGrp="1"/>
          </p:cNvSpPr>
          <p:nvPr>
            <p:ph type="ftr"/>
          </p:nvPr>
        </p:nvSpPr>
        <p:spPr>
          <a:xfrm>
            <a:off x="1454040" y="5212080"/>
            <a:ext cx="5906520" cy="22824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13" name="PlaceHolder 14"/>
          <p:cNvSpPr>
            <a:spLocks noGrp="1"/>
          </p:cNvSpPr>
          <p:nvPr>
            <p:ph type="sldNum"/>
          </p:nvPr>
        </p:nvSpPr>
        <p:spPr>
          <a:xfrm>
            <a:off x="8604360" y="5212080"/>
            <a:ext cx="2111760" cy="228240"/>
          </a:xfrm>
          <a:prstGeom prst="rect">
            <a:avLst/>
          </a:prstGeom>
        </p:spPr>
        <p:txBody>
          <a:bodyPr anchor="b"/>
          <a:lstStyle/>
          <a:p>
            <a:pPr algn="r">
              <a:lnSpc>
                <a:spcPct val="100000"/>
              </a:lnSpc>
            </a:pPr>
            <a:fld id="{4CF62B16-2D23-4E99-B6AF-13B6A2AEF5B7}"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49"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50" name="PlaceHolder 3"/>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51" name="PlaceHolder 4"/>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52" name="PlaceHolder 5"/>
          <p:cNvSpPr>
            <a:spLocks noGrp="1"/>
          </p:cNvSpPr>
          <p:nvPr>
            <p:ph type="sldNum"/>
          </p:nvPr>
        </p:nvSpPr>
        <p:spPr>
          <a:xfrm>
            <a:off x="10348560" y="6214680"/>
            <a:ext cx="1462680" cy="255600"/>
          </a:xfrm>
          <a:prstGeom prst="rect">
            <a:avLst/>
          </a:prstGeom>
        </p:spPr>
        <p:txBody>
          <a:bodyPr anchor="b"/>
          <a:lstStyle/>
          <a:p>
            <a:pPr algn="r">
              <a:lnSpc>
                <a:spcPct val="100000"/>
              </a:lnSpc>
            </a:pPr>
            <a:fld id="{87981319-B9AB-402F-BBD4-886F79B83622}"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
        <p:nvSpPr>
          <p:cNvPr id="53" name="PlaceHolder 6"/>
          <p:cNvSpPr>
            <a:spLocks noGrp="1"/>
          </p:cNvSpPr>
          <p:nvPr>
            <p:ph type="title"/>
          </p:nvPr>
        </p:nvSpPr>
        <p:spPr>
          <a:xfrm>
            <a:off x="609480" y="273600"/>
            <a:ext cx="10972440" cy="1144800"/>
          </a:xfrm>
          <a:prstGeom prst="rect">
            <a:avLst/>
          </a:prstGeom>
        </p:spPr>
        <p:txBody>
          <a:bodyPr lIns="0" tIns="0" rIns="0" bIns="0" anchor="ctr"/>
          <a:lstStyle/>
          <a:p>
            <a:r>
              <a:rPr lang="fr-FR" sz="1400" b="0" strike="noStrike" spc="-1">
                <a:solidFill>
                  <a:srgbClr val="000000"/>
                </a:solidFill>
                <a:uFill>
                  <a:solidFill>
                    <a:srgbClr val="FFFFFF"/>
                  </a:solidFill>
                </a:uFill>
                <a:latin typeface="Arial"/>
              </a:rPr>
              <a:t>Cliquez pour éditer le format du texte-titre</a:t>
            </a:r>
          </a:p>
        </p:txBody>
      </p:sp>
      <p:sp>
        <p:nvSpPr>
          <p:cNvPr id="54" name="PlaceHolder 7"/>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4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4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4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4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90"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91" name="PlaceHolder 3"/>
          <p:cNvSpPr>
            <a:spLocks noGrp="1"/>
          </p:cNvSpPr>
          <p:nvPr>
            <p:ph type="title"/>
          </p:nvPr>
        </p:nvSpPr>
        <p:spPr>
          <a:xfrm>
            <a:off x="1066680" y="642600"/>
            <a:ext cx="10058040" cy="1371240"/>
          </a:xfrm>
          <a:prstGeom prst="rect">
            <a:avLst/>
          </a:prstGeom>
        </p:spPr>
        <p:txBody>
          <a:bodyPr anchor="ctr">
            <a:normAutofit/>
          </a:bodyPr>
          <a:lstStyle/>
          <a:p>
            <a:r>
              <a:rPr lang="fr-FR" sz="4800" b="0" strike="noStrike" spc="-1">
                <a:solidFill>
                  <a:srgbClr val="000000"/>
                </a:solidFill>
                <a:uFill>
                  <a:solidFill>
                    <a:srgbClr val="FFFFFF"/>
                  </a:solidFill>
                </a:uFill>
                <a:latin typeface="Arial"/>
              </a:rPr>
              <a:t>Cliquez pour éditer le format du texte-titre</a:t>
            </a:r>
          </a:p>
        </p:txBody>
      </p:sp>
      <p:sp>
        <p:nvSpPr>
          <p:cNvPr id="92" name="PlaceHolder 4"/>
          <p:cNvSpPr>
            <a:spLocks noGrp="1"/>
          </p:cNvSpPr>
          <p:nvPr>
            <p:ph type="body"/>
          </p:nvPr>
        </p:nvSpPr>
        <p:spPr>
          <a:xfrm>
            <a:off x="1066680" y="2103120"/>
            <a:ext cx="10058040" cy="393156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Septième niveau de plan</a:t>
            </a:r>
          </a:p>
        </p:txBody>
      </p:sp>
      <p:sp>
        <p:nvSpPr>
          <p:cNvPr id="93" name="PlaceHolder 5"/>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4" name="PlaceHolder 6"/>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5" name="PlaceHolder 7"/>
          <p:cNvSpPr>
            <a:spLocks noGrp="1"/>
          </p:cNvSpPr>
          <p:nvPr>
            <p:ph type="sldNum"/>
          </p:nvPr>
        </p:nvSpPr>
        <p:spPr>
          <a:xfrm>
            <a:off x="10348560" y="6214680"/>
            <a:ext cx="1462680" cy="255600"/>
          </a:xfrm>
          <a:prstGeom prst="rect">
            <a:avLst/>
          </a:prstGeom>
        </p:spPr>
        <p:txBody>
          <a:bodyPr anchor="b"/>
          <a:lstStyle/>
          <a:p>
            <a:pPr algn="r">
              <a:lnSpc>
                <a:spcPct val="100000"/>
              </a:lnSpc>
            </a:pPr>
            <a:fld id="{11F83C14-B154-4C5C-96F1-6052729010DD}"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onisep.fr/formation/apres-la-3-la-voie-professionnelle/les-diplomes-de-la-voie-pro/le-cap-certificat-d-aptitude-professionnelle/le-cap-etudes-programme" TargetMode="External"/><Relationship Id="rId2" Type="http://schemas.openxmlformats.org/officeDocument/2006/relationships/image" Target="../media/image7.png"/><Relationship Id="rId1" Type="http://schemas.openxmlformats.org/officeDocument/2006/relationships/slideLayout" Target="../slideLayouts/slideLayout25.xml"/><Relationship Id="rId4" Type="http://schemas.openxmlformats.org/officeDocument/2006/relationships/hyperlink" Target="https://www.onisep.fr/formation/apres-la-3-la-voie-professionnelle/les-diplomes-de-la-voie-pro/le-bac-professionnel/le-bac-professionnel-etudes-programm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aforpro-occitanie.fr/nos-formations?entite=cfa&amp;filtre=apprentissage"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25.xml"/><Relationship Id="rId5" Type="http://schemas.openxmlformats.org/officeDocument/2006/relationships/hyperlink" Target="https://www.cm-toulouse.fr/" TargetMode="External"/><Relationship Id="rId4" Type="http://schemas.openxmlformats.org/officeDocument/2006/relationships/hyperlink" Target="https://www.apprentissageenregion.f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hyperlink" Target="https://www.zoom2choose.eu/?bEc=1" TargetMode="External"/><Relationship Id="rId2" Type="http://schemas.openxmlformats.org/officeDocument/2006/relationships/hyperlink" Target="https://www.oriane.info/quels-metiers-soffrent-vous-1" TargetMode="External"/><Relationship Id="rId1" Type="http://schemas.openxmlformats.org/officeDocument/2006/relationships/slideLayout" Target="../slideLayouts/slideLayout25.xml"/><Relationship Id="rId6" Type="http://schemas.openxmlformats.org/officeDocument/2006/relationships/image" Target="../media/image9.png"/><Relationship Id="rId5" Type="http://schemas.openxmlformats.org/officeDocument/2006/relationships/hyperlink" Target="https://www.cidj.com/orientation-metiers" TargetMode="External"/><Relationship Id="rId4" Type="http://schemas.openxmlformats.org/officeDocument/2006/relationships/hyperlink" Target="https://avenirs.onisep.fr/metier/les-quiz-de-l-onisep/quiz-quels-univers-professionnels-selon-ma-personnalit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onisep.fr/orientation/le-college/que-faire-apres-la-3e" TargetMode="External"/><Relationship Id="rId2" Type="http://schemas.openxmlformats.org/officeDocument/2006/relationships/hyperlink" Target="https://www.onisep.fr/recherche?context=jpo&amp;context_params_list%5bcustom/common_academie_value_ms%5d%5b%5d=Toulouse&amp;not_show_facets=common_niveau_enseignement_id&amp;sf%5bcommon_niveau_enseignement_id%5d%5b%5d=coll%C3%A8ge%20(6e-3e)&amp;sf%5bcommon_niveau_enseignement_id%5d%5b%5d=lyc%C3%A9e%20d'enseignement%20g%C3%A9n%C3%A9ral%20et%20technologique" TargetMode="Externa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dj.com/metiers/metiers-par-secteur" TargetMode="External"/><Relationship Id="rId2" Type="http://schemas.openxmlformats.org/officeDocument/2006/relationships/hyperlink" Target="https://wilbi-app.com/" TargetMode="External"/><Relationship Id="rId1" Type="http://schemas.openxmlformats.org/officeDocument/2006/relationships/slideLayout" Target="../slideLayouts/slideLayout25.xml"/><Relationship Id="rId6" Type="http://schemas.openxmlformats.org/officeDocument/2006/relationships/hyperlink" Target="https://www.parcoursmetiers.tv/" TargetMode="External"/><Relationship Id="rId5" Type="http://schemas.openxmlformats.org/officeDocument/2006/relationships/hyperlink" Target="https://oniseptv.onisep.fr/" TargetMode="External"/><Relationship Id="rId4" Type="http://schemas.openxmlformats.org/officeDocument/2006/relationships/hyperlink" Target="https://www.toulouse.cci.fr/produit/mini-stage-decouvert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8" Type="http://schemas.openxmlformats.org/officeDocument/2006/relationships/hyperlink" Target="https://www.calameo.com/read/005887801ef6477c75e53"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hyperlink" Target="https://www.onisep.fr/les-metiers-animes" TargetMode="External"/><Relationship Id="rId1" Type="http://schemas.openxmlformats.org/officeDocument/2006/relationships/slideLayout" Target="../slideLayouts/slideLayout25.xml"/><Relationship Id="rId6" Type="http://schemas.openxmlformats.org/officeDocument/2006/relationships/hyperlink" Target="https://www.education.gouv.fr/reussir-au-lycee" TargetMode="External"/><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hyperlink" Target="https://www.onisep.fr/formation#apres-la-3%E1%B5%89-la-voie-professionnelle" TargetMode="External"/><Relationship Id="rId4" Type="http://schemas.openxmlformats.org/officeDocument/2006/relationships/hyperlink" Target="https://www.calameo.com/read/0058878016b8517b8fff4" TargetMode="External"/><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calameo.com/read/005887801ef6477c75e53" TargetMode="Externa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Shape 1"/>
          <p:cNvSpPr txBox="1"/>
          <p:nvPr/>
        </p:nvSpPr>
        <p:spPr>
          <a:xfrm>
            <a:off x="1572840" y="1865880"/>
            <a:ext cx="9070560" cy="2587320"/>
          </a:xfrm>
          <a:prstGeom prst="rect">
            <a:avLst/>
          </a:prstGeom>
          <a:noFill/>
          <a:ln>
            <a:noFill/>
          </a:ln>
        </p:spPr>
        <p:txBody>
          <a:bodyPr anchor="ctr"/>
          <a:lstStyle/>
          <a:p>
            <a:pPr algn="ctr">
              <a:lnSpc>
                <a:spcPct val="83000"/>
              </a:lnSpc>
            </a:pPr>
            <a:r>
              <a:rPr lang="fr-FR" sz="7200" b="0" strike="noStrike" spc="-1" dirty="0">
                <a:solidFill>
                  <a:srgbClr val="262626"/>
                </a:solidFill>
                <a:uFill>
                  <a:solidFill>
                    <a:srgbClr val="FFFFFF"/>
                  </a:solidFill>
                </a:uFill>
                <a:latin typeface="Garamond"/>
                <a:ea typeface="Garamond"/>
              </a:rPr>
              <a:t>APRÈS LA CLASSE DE 3</a:t>
            </a:r>
            <a:r>
              <a:rPr lang="fr-FR" sz="7200" b="0" strike="noStrike" spc="-1" baseline="30000" dirty="0">
                <a:solidFill>
                  <a:srgbClr val="262626"/>
                </a:solidFill>
                <a:uFill>
                  <a:solidFill>
                    <a:srgbClr val="FFFFFF"/>
                  </a:solidFill>
                </a:uFill>
                <a:latin typeface="Garamond"/>
                <a:ea typeface="Garamond"/>
              </a:rPr>
              <a:t>ÈME</a:t>
            </a:r>
            <a:r>
              <a:rPr lang="fr-FR" sz="7200" b="0" strike="noStrike" spc="-1" dirty="0">
                <a:solidFill>
                  <a:srgbClr val="262626"/>
                </a:solidFill>
                <a:uFill>
                  <a:solidFill>
                    <a:srgbClr val="FFFFFF"/>
                  </a:solidFill>
                </a:uFill>
                <a:latin typeface="Garamond"/>
                <a:ea typeface="Garamond"/>
              </a:rPr>
              <a:t> </a:t>
            </a:r>
            <a:endParaRPr lang="fr-FR" sz="7200" b="0" strike="noStrike" spc="-1" dirty="0">
              <a:solidFill>
                <a:srgbClr val="000000"/>
              </a:solidFill>
              <a:uFill>
                <a:solidFill>
                  <a:srgbClr val="FFFFFF"/>
                </a:solidFill>
              </a:uFill>
              <a:latin typeface="Arial"/>
            </a:endParaRPr>
          </a:p>
        </p:txBody>
      </p:sp>
      <p:sp>
        <p:nvSpPr>
          <p:cNvPr id="136" name="TextShape 2"/>
          <p:cNvSpPr txBox="1"/>
          <p:nvPr/>
        </p:nvSpPr>
        <p:spPr>
          <a:xfrm>
            <a:off x="1393920" y="3996360"/>
            <a:ext cx="9070560" cy="456840"/>
          </a:xfrm>
          <a:prstGeom prst="rect">
            <a:avLst/>
          </a:prstGeom>
          <a:noFill/>
          <a:ln>
            <a:noFill/>
          </a:ln>
        </p:spPr>
        <p:txBody>
          <a:bodyPr>
            <a:normAutofit/>
          </a:bodyPr>
          <a:lstStyle/>
          <a:p>
            <a:pPr algn="ctr">
              <a:lnSpc>
                <a:spcPct val="100000"/>
              </a:lnSpc>
            </a:pPr>
            <a:r>
              <a:rPr lang="fr-FR" sz="2000" b="1" strike="noStrike" spc="-1">
                <a:solidFill>
                  <a:srgbClr val="736059"/>
                </a:solidFill>
                <a:uFill>
                  <a:solidFill>
                    <a:srgbClr val="FFFFFF"/>
                  </a:solidFill>
                </a:uFill>
                <a:latin typeface="Garamond"/>
                <a:ea typeface="Garamond"/>
              </a:rPr>
              <a:t>Généralités</a:t>
            </a:r>
            <a:endParaRPr lang="fr-FR" sz="2000" b="0" strike="noStrike" spc="-1">
              <a:solidFill>
                <a:srgbClr val="000000"/>
              </a:solidFill>
              <a:uFill>
                <a:solidFill>
                  <a:srgbClr val="FFFFFF"/>
                </a:solidFill>
              </a:uFill>
              <a:latin typeface="Arial"/>
            </a:endParaRPr>
          </a:p>
        </p:txBody>
      </p:sp>
      <p:sp>
        <p:nvSpPr>
          <p:cNvPr id="2" name="ZoneTexte 1"/>
          <p:cNvSpPr txBox="1"/>
          <p:nvPr/>
        </p:nvSpPr>
        <p:spPr>
          <a:xfrm>
            <a:off x="2942554" y="4586845"/>
            <a:ext cx="6209211" cy="830997"/>
          </a:xfrm>
          <a:prstGeom prst="rect">
            <a:avLst/>
          </a:prstGeom>
          <a:noFill/>
        </p:spPr>
        <p:txBody>
          <a:bodyPr wrap="square" rtlCol="0">
            <a:spAutoFit/>
          </a:bodyPr>
          <a:lstStyle/>
          <a:p>
            <a:pPr algn="ctr"/>
            <a:r>
              <a:rPr lang="fr-FR" sz="1200" b="1" dirty="0" smtClean="0">
                <a:solidFill>
                  <a:schemeClr val="tx1">
                    <a:lumMod val="50000"/>
                    <a:lumOff val="50000"/>
                  </a:schemeClr>
                </a:solidFill>
              </a:rPr>
              <a:t>Florence Junca </a:t>
            </a:r>
            <a:r>
              <a:rPr lang="fr-FR" sz="1200" dirty="0" smtClean="0">
                <a:solidFill>
                  <a:schemeClr val="tx1">
                    <a:lumMod val="50000"/>
                    <a:lumOff val="50000"/>
                  </a:schemeClr>
                </a:solidFill>
              </a:rPr>
              <a:t>– Psychologue Éducation Nationale</a:t>
            </a:r>
          </a:p>
          <a:p>
            <a:pPr algn="ctr"/>
            <a:r>
              <a:rPr lang="fr-FR" sz="1200" dirty="0">
                <a:solidFill>
                  <a:schemeClr val="tx1">
                    <a:lumMod val="50000"/>
                    <a:lumOff val="50000"/>
                  </a:schemeClr>
                </a:solidFill>
              </a:rPr>
              <a:t>Spécialité éducation, développement et conseil en orientation</a:t>
            </a:r>
            <a:endParaRPr lang="fr-FR" sz="1200" dirty="0" smtClean="0">
              <a:solidFill>
                <a:schemeClr val="tx1">
                  <a:lumMod val="50000"/>
                  <a:lumOff val="50000"/>
                </a:schemeClr>
              </a:solidFill>
            </a:endParaRPr>
          </a:p>
          <a:p>
            <a:pPr algn="ctr"/>
            <a:r>
              <a:rPr lang="fr-FR" sz="1200" dirty="0" smtClean="0">
                <a:solidFill>
                  <a:schemeClr val="tx1">
                    <a:lumMod val="50000"/>
                    <a:lumOff val="50000"/>
                  </a:schemeClr>
                </a:solidFill>
              </a:rPr>
              <a:t>Collège Antonin Perbosc</a:t>
            </a:r>
          </a:p>
          <a:p>
            <a:pPr algn="ctr"/>
            <a:r>
              <a:rPr lang="fr-FR" sz="1200" dirty="0" smtClean="0">
                <a:solidFill>
                  <a:schemeClr val="tx1">
                    <a:lumMod val="50000"/>
                    <a:lumOff val="50000"/>
                  </a:schemeClr>
                </a:solidFill>
              </a:rPr>
              <a:t>2025-2026</a:t>
            </a:r>
            <a:endParaRPr lang="fr-FR" sz="1200" dirty="0">
              <a:solidFill>
                <a:schemeClr val="tx1">
                  <a:lumMod val="50000"/>
                  <a:lumOff val="50000"/>
                </a:schemeClr>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Shape 1"/>
          <p:cNvSpPr txBox="1"/>
          <p:nvPr/>
        </p:nvSpPr>
        <p:spPr>
          <a:xfrm>
            <a:off x="4271760" y="24417"/>
            <a:ext cx="2636640" cy="1115280"/>
          </a:xfrm>
          <a:prstGeom prst="rect">
            <a:avLst/>
          </a:prstGeom>
          <a:noFill/>
          <a:ln>
            <a:noFill/>
          </a:ln>
        </p:spPr>
        <p:txBody>
          <a:bodyPr anchor="ctr">
            <a:normAutofit/>
          </a:bodyPr>
          <a:lstStyle/>
          <a:p>
            <a:pPr>
              <a:lnSpc>
                <a:spcPct val="90000"/>
              </a:lnSpc>
            </a:pPr>
            <a:r>
              <a:rPr lang="fr-FR" sz="3600" b="1" strike="noStrike" spc="-1" dirty="0">
                <a:solidFill>
                  <a:srgbClr val="395750"/>
                </a:solidFill>
                <a:uFill>
                  <a:solidFill>
                    <a:srgbClr val="FFFFFF"/>
                  </a:solidFill>
                </a:uFill>
                <a:latin typeface="Garamond"/>
                <a:ea typeface="Garamond"/>
              </a:rPr>
              <a:t>Question 7 :</a:t>
            </a:r>
            <a:endParaRPr lang="fr-FR" sz="3600" b="0" strike="noStrike" spc="-1" dirty="0">
              <a:solidFill>
                <a:srgbClr val="000000"/>
              </a:solidFill>
              <a:uFill>
                <a:solidFill>
                  <a:srgbClr val="FFFFFF"/>
                </a:solidFill>
              </a:uFill>
              <a:latin typeface="Arial"/>
            </a:endParaRPr>
          </a:p>
        </p:txBody>
      </p:sp>
      <p:sp>
        <p:nvSpPr>
          <p:cNvPr id="206" name="TextShape 2"/>
          <p:cNvSpPr txBox="1"/>
          <p:nvPr/>
        </p:nvSpPr>
        <p:spPr>
          <a:xfrm>
            <a:off x="444137" y="943494"/>
            <a:ext cx="11170347" cy="649080"/>
          </a:xfrm>
          <a:prstGeom prst="rect">
            <a:avLst/>
          </a:prstGeom>
          <a:noFill/>
          <a:ln>
            <a:noFill/>
          </a:ln>
        </p:spPr>
        <p:txBody>
          <a:bodyPr/>
          <a:lstStyle/>
          <a:p>
            <a:pPr marL="114480">
              <a:lnSpc>
                <a:spcPct val="100000"/>
              </a:lnSpc>
              <a:spcBef>
                <a:spcPts val="901"/>
              </a:spcBef>
            </a:pPr>
            <a:r>
              <a:rPr lang="fr-FR" sz="3200" b="0" strike="noStrike" spc="-1" dirty="0">
                <a:solidFill>
                  <a:srgbClr val="000000"/>
                </a:solidFill>
                <a:uFill>
                  <a:solidFill>
                    <a:srgbClr val="FFFFFF"/>
                  </a:solidFill>
                </a:uFill>
                <a:latin typeface="Garamond"/>
                <a:ea typeface="Garamond"/>
              </a:rPr>
              <a:t>Si je fais un apprentissage je ne passe pas de diplôme </a:t>
            </a:r>
            <a:r>
              <a:rPr lang="fr-FR" sz="3200" b="0" strike="noStrike" spc="-1" dirty="0" smtClean="0">
                <a:solidFill>
                  <a:srgbClr val="000000"/>
                </a:solidFill>
                <a:uFill>
                  <a:solidFill>
                    <a:srgbClr val="FFFFFF"/>
                  </a:solidFill>
                </a:uFill>
                <a:latin typeface="Garamond"/>
                <a:ea typeface="Garamond"/>
              </a:rPr>
              <a:t>professionnel ?</a:t>
            </a:r>
            <a:endParaRPr lang="fr-FR" sz="3200" b="0" strike="noStrike" spc="-1" dirty="0">
              <a:solidFill>
                <a:srgbClr val="000000"/>
              </a:solidFill>
              <a:uFill>
                <a:solidFill>
                  <a:srgbClr val="FFFFFF"/>
                </a:solidFill>
              </a:uFill>
              <a:latin typeface="Arial"/>
            </a:endParaRPr>
          </a:p>
        </p:txBody>
      </p:sp>
      <p:pic>
        <p:nvPicPr>
          <p:cNvPr id="207" name="Image 3"/>
          <p:cNvPicPr/>
          <p:nvPr/>
        </p:nvPicPr>
        <p:blipFill>
          <a:blip r:embed="rId2"/>
          <a:stretch/>
        </p:blipFill>
        <p:spPr>
          <a:xfrm>
            <a:off x="3664461" y="1822295"/>
            <a:ext cx="4196880" cy="1486080"/>
          </a:xfrm>
          <a:prstGeom prst="rect">
            <a:avLst/>
          </a:prstGeom>
          <a:ln>
            <a:noFill/>
          </a:ln>
        </p:spPr>
      </p:pic>
      <p:sp>
        <p:nvSpPr>
          <p:cNvPr id="208" name="CustomShape 3"/>
          <p:cNvSpPr/>
          <p:nvPr/>
        </p:nvSpPr>
        <p:spPr>
          <a:xfrm>
            <a:off x="888274" y="3490911"/>
            <a:ext cx="9928800" cy="270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fr-FR" sz="1400" b="1" u="sng" strike="noStrike" spc="-1" dirty="0">
                <a:solidFill>
                  <a:srgbClr val="161616"/>
                </a:solidFill>
                <a:uFill>
                  <a:solidFill>
                    <a:srgbClr val="FFFFFF"/>
                  </a:solidFill>
                </a:uFill>
                <a:latin typeface="Marianne"/>
                <a:ea typeface="Arial"/>
              </a:rPr>
              <a:t>Préparer un CAP ou un bac pro en alternance</a:t>
            </a:r>
            <a:endParaRPr lang="fr-FR" sz="1400" b="0" strike="noStrike" spc="-1" dirty="0">
              <a:solidFill>
                <a:srgbClr val="000000"/>
              </a:solidFill>
              <a:uFill>
                <a:solidFill>
                  <a:srgbClr val="FFFFFF"/>
                </a:solidFill>
              </a:uFill>
              <a:latin typeface="Arial"/>
            </a:endParaRPr>
          </a:p>
          <a:p>
            <a:pPr>
              <a:lnSpc>
                <a:spcPct val="100000"/>
              </a:lnSpc>
            </a:pP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Le</a:t>
            </a:r>
            <a:r>
              <a:rPr lang="fr-FR" sz="1400" b="1" strike="noStrike" spc="-1" dirty="0">
                <a:solidFill>
                  <a:srgbClr val="161616"/>
                </a:solidFill>
                <a:uFill>
                  <a:solidFill>
                    <a:srgbClr val="FFFFFF"/>
                  </a:solidFill>
                </a:uFill>
                <a:latin typeface="Marianne"/>
                <a:ea typeface="Arial"/>
              </a:rPr>
              <a:t> </a:t>
            </a:r>
            <a:r>
              <a:rPr lang="fr-FR" sz="1400" b="1" u="sng" strike="noStrike" spc="-1" dirty="0">
                <a:solidFill>
                  <a:srgbClr val="F7A115"/>
                </a:solidFill>
                <a:uFill>
                  <a:solidFill>
                    <a:srgbClr val="FFFFFF"/>
                  </a:solidFill>
                </a:uFill>
                <a:latin typeface="Marianne"/>
                <a:ea typeface="Arial"/>
                <a:hlinkClick r:id="rId3"/>
              </a:rPr>
              <a:t>CAP</a:t>
            </a:r>
            <a:r>
              <a:rPr lang="fr-FR" sz="1400" b="1" strike="noStrike" spc="-1" dirty="0">
                <a:solidFill>
                  <a:srgbClr val="161616"/>
                </a:solidFill>
                <a:uFill>
                  <a:solidFill>
                    <a:srgbClr val="FFFFFF"/>
                  </a:solidFill>
                </a:uFill>
                <a:latin typeface="Marianne"/>
                <a:ea typeface="Arial"/>
              </a:rPr>
              <a:t> </a:t>
            </a:r>
            <a:r>
              <a:rPr lang="fr-FR" sz="1400" b="0" strike="noStrike" spc="-1" dirty="0">
                <a:solidFill>
                  <a:srgbClr val="161616"/>
                </a:solidFill>
                <a:uFill>
                  <a:solidFill>
                    <a:srgbClr val="FFFFFF"/>
                  </a:solidFill>
                </a:uFill>
                <a:latin typeface="Marianne"/>
                <a:ea typeface="Arial"/>
              </a:rPr>
              <a:t>se prépare en 2 ans après la 3</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Il confère une qualification d’ouvrier ou d’employé qualifié et permet une entrée directe dans la vie active. Il compte plus de 200 spécialités pour les métiers de l’artisanat, de la production et des services.</a:t>
            </a: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Tous les CAP peuvent être effectués en alternance, le plus souvent avec un contrat d’apprentissage, sous réserve d’avoir 16 ans (15 ans dans certains cas). La formation peut être adaptée pour tenir compte du niveau initial de connaissances et de compétences de l'apprenti.</a:t>
            </a:r>
            <a:endParaRPr lang="fr-FR" sz="1400" b="0" strike="noStrike" spc="-1" dirty="0">
              <a:solidFill>
                <a:srgbClr val="000000"/>
              </a:solidFill>
              <a:uFill>
                <a:solidFill>
                  <a:srgbClr val="FFFFFF"/>
                </a:solidFill>
              </a:uFill>
              <a:latin typeface="Arial"/>
            </a:endParaRPr>
          </a:p>
          <a:p>
            <a:pPr>
              <a:lnSpc>
                <a:spcPct val="100000"/>
              </a:lnSpc>
            </a:pP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Le</a:t>
            </a:r>
            <a:r>
              <a:rPr lang="fr-FR" sz="1400" b="1" strike="noStrike" spc="-1" dirty="0">
                <a:solidFill>
                  <a:srgbClr val="161616"/>
                </a:solidFill>
                <a:uFill>
                  <a:solidFill>
                    <a:srgbClr val="FFFFFF"/>
                  </a:solidFill>
                </a:uFill>
                <a:latin typeface="Marianne"/>
                <a:ea typeface="Arial"/>
              </a:rPr>
              <a:t> </a:t>
            </a:r>
            <a:r>
              <a:rPr lang="fr-FR" sz="1400" b="1" u="sng" strike="noStrike" spc="-1" dirty="0">
                <a:solidFill>
                  <a:srgbClr val="F7A115"/>
                </a:solidFill>
                <a:uFill>
                  <a:solidFill>
                    <a:srgbClr val="FFFFFF"/>
                  </a:solidFill>
                </a:uFill>
                <a:latin typeface="Marianne"/>
                <a:ea typeface="Arial"/>
                <a:hlinkClick r:id="rId4"/>
              </a:rPr>
              <a:t>bac pro</a:t>
            </a:r>
            <a:r>
              <a:rPr lang="fr-FR" sz="1400" b="1" strike="noStrike" spc="-1" dirty="0">
                <a:solidFill>
                  <a:srgbClr val="161616"/>
                </a:solidFill>
                <a:uFill>
                  <a:solidFill>
                    <a:srgbClr val="FFFFFF"/>
                  </a:solidFill>
                </a:uFill>
                <a:latin typeface="Marianne"/>
                <a:ea typeface="Arial"/>
              </a:rPr>
              <a:t> </a:t>
            </a:r>
            <a:r>
              <a:rPr lang="fr-FR" sz="1400" b="0" strike="noStrike" spc="-1" dirty="0">
                <a:solidFill>
                  <a:srgbClr val="161616"/>
                </a:solidFill>
                <a:uFill>
                  <a:solidFill>
                    <a:srgbClr val="FFFFFF"/>
                  </a:solidFill>
                </a:uFill>
                <a:latin typeface="Marianne"/>
                <a:ea typeface="Arial"/>
              </a:rPr>
              <a:t>vise généralement l'insertion professionnelle, c’est-à-dire l'entrée directe dans la vie active. De nombreux bacs pro peuvent être effectués en alternance. Les modalités sont différentes selon les établissements : certains proposent la 1</a:t>
            </a:r>
            <a:r>
              <a:rPr lang="fr-FR" sz="1400" b="0" strike="noStrike" spc="-1" baseline="30000" dirty="0">
                <a:solidFill>
                  <a:srgbClr val="161616"/>
                </a:solidFill>
                <a:uFill>
                  <a:solidFill>
                    <a:srgbClr val="FFFFFF"/>
                  </a:solidFill>
                </a:uFill>
                <a:latin typeface="Marianne"/>
                <a:ea typeface="Arial"/>
              </a:rPr>
              <a:t>re</a:t>
            </a:r>
            <a:r>
              <a:rPr lang="fr-FR" sz="1400" b="0" strike="noStrike" spc="-1" dirty="0">
                <a:solidFill>
                  <a:srgbClr val="161616"/>
                </a:solidFill>
                <a:uFill>
                  <a:solidFill>
                    <a:srgbClr val="FFFFFF"/>
                  </a:solidFill>
                </a:uFill>
                <a:latin typeface="Marianne"/>
                <a:ea typeface="Arial"/>
              </a:rPr>
              <a:t> année à temps plein sous statut scolaire puis la 2</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année et/ou la 3</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année en alternance, d’autres proposent les 3 années de formation en alternance.</a:t>
            </a:r>
            <a:endParaRPr lang="fr-FR" sz="1400" b="0" strike="noStrike" spc="-1" dirty="0">
              <a:solidFill>
                <a:srgbClr val="000000"/>
              </a:solidFill>
              <a:uFill>
                <a:solidFill>
                  <a:srgbClr val="FFFFFF"/>
                </a:solidFill>
              </a:uFill>
              <a:latin typeface="Arial"/>
            </a:endParaRPr>
          </a:p>
        </p:txBody>
      </p:sp>
      <p:sp>
        <p:nvSpPr>
          <p:cNvPr id="6"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a:solidFill>
                  <a:srgbClr val="FFFFFF"/>
                </a:solidFill>
                <a:uFill>
                  <a:solidFill>
                    <a:srgbClr val="FFFFFF"/>
                  </a:solidFill>
                </a:uFill>
                <a:latin typeface="Garamond"/>
                <a:ea typeface="Garamond"/>
              </a:rPr>
              <a:t>FAUX</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Shape 1"/>
          <p:cNvSpPr txBox="1"/>
          <p:nvPr/>
        </p:nvSpPr>
        <p:spPr>
          <a:xfrm>
            <a:off x="1066680" y="642600"/>
            <a:ext cx="10058040" cy="1371240"/>
          </a:xfrm>
          <a:prstGeom prst="rect">
            <a:avLst/>
          </a:prstGeom>
          <a:noFill/>
          <a:ln>
            <a:noFill/>
          </a:ln>
        </p:spPr>
        <p:txBody>
          <a:bodyPr anchor="ctr">
            <a:normAutofit/>
          </a:bodyPr>
          <a:lstStyle/>
          <a:p>
            <a:pPr algn="ctr">
              <a:lnSpc>
                <a:spcPct val="100000"/>
              </a:lnSpc>
            </a:pPr>
            <a:r>
              <a:rPr lang="fr-FR" sz="3600" b="0" strike="noStrike" spc="-1">
                <a:solidFill>
                  <a:srgbClr val="262626"/>
                </a:solidFill>
                <a:uFill>
                  <a:solidFill>
                    <a:srgbClr val="FFFFFF"/>
                  </a:solidFill>
                </a:uFill>
                <a:latin typeface="Garamond"/>
                <a:ea typeface="Garamond"/>
              </a:rPr>
              <a:t>Si j’envisage l’alternance pour l’année prochaine je peux utiliser des sites spécialisés </a:t>
            </a:r>
            <a:endParaRPr lang="fr-FR" sz="3600" b="0" strike="noStrike" spc="-1">
              <a:solidFill>
                <a:srgbClr val="000000"/>
              </a:solidFill>
              <a:uFill>
                <a:solidFill>
                  <a:srgbClr val="FFFFFF"/>
                </a:solidFill>
              </a:uFill>
              <a:latin typeface="Arial"/>
            </a:endParaRPr>
          </a:p>
        </p:txBody>
      </p:sp>
      <p:sp>
        <p:nvSpPr>
          <p:cNvPr id="210" name="TextShape 2"/>
          <p:cNvSpPr txBox="1"/>
          <p:nvPr/>
        </p:nvSpPr>
        <p:spPr>
          <a:xfrm>
            <a:off x="999720" y="2589840"/>
            <a:ext cx="10058040" cy="3013920"/>
          </a:xfrm>
          <a:prstGeom prst="rect">
            <a:avLst/>
          </a:prstGeom>
          <a:noFill/>
          <a:ln>
            <a:noFill/>
          </a:ln>
        </p:spPr>
        <p:txBody>
          <a:bodyPr lIns="90000" tIns="45000" rIns="90000" bIns="45000"/>
          <a:lstStyle/>
          <a:p>
            <a:pPr marL="457200" indent="-342720">
              <a:lnSpc>
                <a:spcPct val="100000"/>
              </a:lnSpc>
              <a:spcBef>
                <a:spcPts val="901"/>
              </a:spcBef>
              <a:buClr>
                <a:srgbClr val="262626"/>
              </a:buClr>
              <a:buFont typeface="Garamond"/>
              <a:buChar char="◦"/>
            </a:pPr>
            <a:r>
              <a:rPr lang="fr-FR" sz="2400" b="0"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2"/>
              </a:rPr>
              <a:t>La bonne alternance</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u="sng" strike="noStrike" spc="-1" dirty="0">
                <a:solidFill>
                  <a:srgbClr val="000000"/>
                </a:solidFill>
                <a:uFill>
                  <a:solidFill>
                    <a:srgbClr val="FFFFFF"/>
                  </a:solidFill>
                </a:uFill>
                <a:latin typeface="Arial"/>
                <a:ea typeface="Garamond"/>
              </a:rPr>
              <a:t>- </a:t>
            </a:r>
            <a:r>
              <a:rPr lang="fr-FR" sz="2400" b="0" strike="noStrike" spc="-1" dirty="0" err="1">
                <a:solidFill>
                  <a:srgbClr val="F7A115"/>
                </a:solidFill>
                <a:uFill>
                  <a:solidFill>
                    <a:srgbClr val="FFFFFF"/>
                  </a:solidFill>
                </a:uFill>
                <a:latin typeface="Arial"/>
                <a:ea typeface="Garamond"/>
                <a:hlinkClick r:id="rId3"/>
              </a:rPr>
              <a:t>Maforpro</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u="sng"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4"/>
              </a:rPr>
              <a:t>Apprentissage en région</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5"/>
              </a:rPr>
              <a:t>Chambre de métiers et de l’artisanat de la Haute-Garonne</a:t>
            </a:r>
            <a:endParaRPr lang="fr-FR" sz="2400" b="0" strike="noStrike" spc="-1" dirty="0">
              <a:solidFill>
                <a:srgbClr val="000000"/>
              </a:solidFill>
              <a:uFill>
                <a:solidFill>
                  <a:srgbClr val="FFFFFF"/>
                </a:solidFill>
              </a:uFill>
              <a:latin typeface="Arial"/>
            </a:endParaRPr>
          </a:p>
          <a:p>
            <a:pPr>
              <a:lnSpc>
                <a:spcPct val="100000"/>
              </a:lnSpc>
              <a:spcBef>
                <a:spcPts val="901"/>
              </a:spcBef>
            </a:pPr>
            <a:endParaRPr lang="fr-FR" sz="2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str">
                                      <p:cBhvr additive="repl">
                                        <p:cTn id="7" dur="500" fill="hold"/>
                                        <p:tgtEl>
                                          <p:spTgt spid="210"/>
                                        </p:tgtEl>
                                      </p:cBhvr>
                                      <p:tavLst>
                                        <p:tav tm="0">
                                          <p:val>
                                            <p:boolVal val="0"/>
                                          </p:val>
                                        </p:tav>
                                        <p:tav tm="100000">
                                          <p:val>
                                            <p:strVal val="width"/>
                                          </p:val>
                                        </p:tav>
                                      </p:tavLst>
                                    </p:anim>
                                    <p:anim calcmode="lin" valueType="str">
                                      <p:cBhvr additive="repl">
                                        <p:cTn id="8" dur="500" fill="hold"/>
                                        <p:tgtEl>
                                          <p:spTgt spid="210"/>
                                        </p:tgtEl>
                                      </p:cBhvr>
                                      <p:tavLst>
                                        <p:tav tm="0">
                                          <p:val>
                                            <p:boolVal val="0"/>
                                          </p:val>
                                        </p:tav>
                                        <p:tav tm="100000">
                                          <p:val>
                                            <p:strVal val="height"/>
                                          </p:val>
                                        </p:tav>
                                      </p:tavLst>
                                    </p:anim>
                                    <p:animEffect transition="in" filter="fade">
                                      <p:cBhvr additive="repl">
                                        <p:cTn id="9"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TextShape 1"/>
          <p:cNvSpPr txBox="1"/>
          <p:nvPr/>
        </p:nvSpPr>
        <p:spPr>
          <a:xfrm>
            <a:off x="1066680" y="2103120"/>
            <a:ext cx="10058040" cy="3931560"/>
          </a:xfrm>
          <a:prstGeom prst="rect">
            <a:avLst/>
          </a:prstGeom>
          <a:noFill/>
          <a:ln>
            <a:noFill/>
          </a:ln>
        </p:spPr>
        <p:txBody>
          <a:bodyPr>
            <a:normAutofit/>
          </a:bodyPr>
          <a:lstStyle/>
          <a:p>
            <a:endParaRPr lang="fr-FR" sz="1400" b="0" strike="noStrike" spc="-1">
              <a:solidFill>
                <a:srgbClr val="000000"/>
              </a:solidFill>
              <a:uFill>
                <a:solidFill>
                  <a:srgbClr val="FFFFFF"/>
                </a:solidFill>
              </a:uFill>
              <a:latin typeface="Arial"/>
            </a:endParaRPr>
          </a:p>
        </p:txBody>
      </p:sp>
      <p:sp>
        <p:nvSpPr>
          <p:cNvPr id="212" name="TextShape 2"/>
          <p:cNvSpPr txBox="1"/>
          <p:nvPr/>
        </p:nvSpPr>
        <p:spPr>
          <a:xfrm>
            <a:off x="1066680" y="2404800"/>
            <a:ext cx="10058040" cy="1371240"/>
          </a:xfrm>
          <a:prstGeom prst="rect">
            <a:avLst/>
          </a:prstGeom>
          <a:noFill/>
          <a:ln>
            <a:noFill/>
          </a:ln>
        </p:spPr>
        <p:txBody>
          <a:bodyPr anchor="ctr"/>
          <a:lstStyle/>
          <a:p>
            <a:pPr algn="ctr">
              <a:lnSpc>
                <a:spcPct val="90000"/>
              </a:lnSpc>
            </a:pPr>
            <a:r>
              <a:rPr lang="fr-FR" sz="4000" b="1" strike="noStrike" spc="-1" dirty="0">
                <a:solidFill>
                  <a:srgbClr val="395750"/>
                </a:solidFill>
                <a:uFill>
                  <a:solidFill>
                    <a:srgbClr val="FFFFFF"/>
                  </a:solidFill>
                </a:uFill>
                <a:latin typeface="Garamond"/>
                <a:ea typeface="Garamond"/>
              </a:rPr>
              <a:t>Question 8 : </a:t>
            </a:r>
            <a:r>
              <a:rPr dirty="0"/>
              <a:t/>
            </a:r>
            <a:br>
              <a:rPr dirty="0"/>
            </a:br>
            <a:r>
              <a:rPr dirty="0"/>
              <a:t/>
            </a:r>
            <a:br>
              <a:rPr dirty="0"/>
            </a:br>
            <a:r>
              <a:rPr lang="fr-FR" sz="4000" b="0" strike="noStrike" spc="-1" dirty="0">
                <a:solidFill>
                  <a:srgbClr val="395750"/>
                </a:solidFill>
                <a:uFill>
                  <a:solidFill>
                    <a:srgbClr val="FFFFFF"/>
                  </a:solidFill>
                </a:uFill>
                <a:latin typeface="Garamond"/>
                <a:ea typeface="Garamond"/>
              </a:rPr>
              <a:t>Après un diplôme de la voie professionnelle, puis-je continuer mes études?</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extShape 1"/>
          <p:cNvSpPr txBox="1"/>
          <p:nvPr/>
        </p:nvSpPr>
        <p:spPr>
          <a:xfrm>
            <a:off x="901217" y="362556"/>
            <a:ext cx="10058040" cy="1371240"/>
          </a:xfrm>
          <a:prstGeom prst="rect">
            <a:avLst/>
          </a:prstGeom>
          <a:noFill/>
          <a:ln>
            <a:noFill/>
          </a:ln>
        </p:spPr>
        <p:txBody>
          <a:bodyPr anchor="ctr">
            <a:normAutofit/>
          </a:bodyPr>
          <a:lstStyle/>
          <a:p>
            <a:pPr>
              <a:lnSpc>
                <a:spcPct val="90000"/>
              </a:lnSpc>
            </a:pPr>
            <a:r>
              <a:rPr lang="fr-FR" sz="4800" b="0" strike="noStrike" spc="-1">
                <a:solidFill>
                  <a:srgbClr val="262626"/>
                </a:solidFill>
                <a:uFill>
                  <a:solidFill>
                    <a:srgbClr val="FFFFFF"/>
                  </a:solidFill>
                </a:uFill>
                <a:latin typeface="Garamond"/>
                <a:ea typeface="Garamond"/>
              </a:rPr>
              <a:t> </a:t>
            </a:r>
            <a:endParaRPr lang="fr-FR" sz="4800" b="0" strike="noStrike" spc="-1">
              <a:solidFill>
                <a:srgbClr val="000000"/>
              </a:solidFill>
              <a:uFill>
                <a:solidFill>
                  <a:srgbClr val="FFFFFF"/>
                </a:solidFill>
              </a:uFill>
              <a:latin typeface="Arial"/>
            </a:endParaRPr>
          </a:p>
        </p:txBody>
      </p:sp>
      <p:pic>
        <p:nvPicPr>
          <p:cNvPr id="214" name="Google Shape;274;p16"/>
          <p:cNvPicPr/>
          <p:nvPr/>
        </p:nvPicPr>
        <p:blipFill>
          <a:blip r:embed="rId2"/>
          <a:stretch/>
        </p:blipFill>
        <p:spPr>
          <a:xfrm>
            <a:off x="1764720" y="642600"/>
            <a:ext cx="8774640" cy="5324760"/>
          </a:xfrm>
          <a:prstGeom prst="rect">
            <a:avLst/>
          </a:prstGeom>
          <a:ln>
            <a:noFill/>
          </a:ln>
        </p:spPr>
      </p:pic>
      <p:sp>
        <p:nvSpPr>
          <p:cNvPr id="4" name="CustomShape 2"/>
          <p:cNvSpPr/>
          <p:nvPr/>
        </p:nvSpPr>
        <p:spPr>
          <a:xfrm rot="21132179">
            <a:off x="983317" y="1358639"/>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smtClean="0">
                <a:solidFill>
                  <a:srgbClr val="FFFFFF"/>
                </a:solidFill>
                <a:uFill>
                  <a:solidFill>
                    <a:srgbClr val="FFFFFF"/>
                  </a:solidFill>
                </a:uFill>
                <a:latin typeface="Garamond"/>
                <a:ea typeface="Garamond"/>
              </a:rPr>
              <a:t>VRAI</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1066680" y="642600"/>
            <a:ext cx="10058040" cy="1371240"/>
          </a:xfrm>
          <a:prstGeom prst="rect">
            <a:avLst/>
          </a:prstGeom>
          <a:noFill/>
          <a:ln>
            <a:noFill/>
          </a:ln>
        </p:spPr>
        <p:txBody>
          <a:bodyPr anchor="ctr">
            <a:normAutofit/>
          </a:bodyPr>
          <a:lstStyle/>
          <a:p>
            <a:pPr algn="ctr">
              <a:lnSpc>
                <a:spcPct val="90000"/>
              </a:lnSpc>
            </a:pPr>
            <a:r>
              <a:rPr lang="fr-FR" sz="4800" b="0" strike="noStrike" spc="-1">
                <a:solidFill>
                  <a:srgbClr val="C00000"/>
                </a:solidFill>
                <a:uFill>
                  <a:solidFill>
                    <a:srgbClr val="FFFFFF"/>
                  </a:solidFill>
                </a:uFill>
                <a:latin typeface="Garamond"/>
                <a:ea typeface="Garamond"/>
              </a:rPr>
              <a:t>L’ORIENTATION,C’EST QUOI?</a:t>
            </a:r>
            <a:endParaRPr lang="fr-FR" sz="4800" b="0" strike="noStrike" spc="-1">
              <a:solidFill>
                <a:srgbClr val="000000"/>
              </a:solidFill>
              <a:uFill>
                <a:solidFill>
                  <a:srgbClr val="FFFFFF"/>
                </a:solidFill>
              </a:uFill>
              <a:latin typeface="Arial"/>
            </a:endParaRPr>
          </a:p>
        </p:txBody>
      </p:sp>
      <p:sp>
        <p:nvSpPr>
          <p:cNvPr id="216" name="TextShape 2"/>
          <p:cNvSpPr txBox="1"/>
          <p:nvPr/>
        </p:nvSpPr>
        <p:spPr>
          <a:xfrm>
            <a:off x="1066680" y="2103120"/>
            <a:ext cx="10058040" cy="3931560"/>
          </a:xfrm>
          <a:prstGeom prst="rect">
            <a:avLst/>
          </a:prstGeom>
          <a:noFill/>
          <a:ln>
            <a:noFill/>
          </a:ln>
        </p:spPr>
        <p:txBody>
          <a:bodyPr>
            <a:normAutofit/>
          </a:bodyPr>
          <a:lstStyle/>
          <a:p>
            <a:pPr marL="182880" indent="-182520">
              <a:lnSpc>
                <a:spcPct val="100000"/>
              </a:lnSpc>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COMMENT CONSTRUIRE MES CHOIX D’ORIENTATION?</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QU’EST-CE QUI VA INFLUENCER MES CHOIX?</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QUELLES SONT LES QUESTIONS QUE JE VAIS ME POSER?</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DE QUOI J’AI BESOIN POUR BIEN M’ORIENTER?</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1"/>
          <p:cNvSpPr txBox="1"/>
          <p:nvPr/>
        </p:nvSpPr>
        <p:spPr>
          <a:xfrm>
            <a:off x="1066680" y="425880"/>
            <a:ext cx="10058040" cy="556920"/>
          </a:xfrm>
          <a:prstGeom prst="rect">
            <a:avLst/>
          </a:prstGeom>
          <a:noFill/>
          <a:ln>
            <a:noFill/>
          </a:ln>
        </p:spPr>
        <p:txBody>
          <a:bodyPr anchor="ctr">
            <a:normAutofit/>
          </a:bodyPr>
          <a:lstStyle/>
          <a:p>
            <a:pPr algn="ct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18" name="TextShape 2"/>
          <p:cNvSpPr txBox="1"/>
          <p:nvPr/>
        </p:nvSpPr>
        <p:spPr>
          <a:xfrm>
            <a:off x="1066680" y="1588320"/>
            <a:ext cx="10058040" cy="4446360"/>
          </a:xfrm>
          <a:prstGeom prst="rect">
            <a:avLst/>
          </a:prstGeom>
          <a:noFill/>
          <a:ln>
            <a:noFill/>
          </a:ln>
        </p:spPr>
        <p:txBody>
          <a:bodyPr>
            <a:normAutofit/>
          </a:bodyPr>
          <a:lstStyle/>
          <a:p>
            <a:pPr>
              <a:lnSpc>
                <a:spcPct val="100000"/>
              </a:lnSpc>
            </a:pPr>
            <a:endParaRPr lang="fr-FR" sz="1400" b="0" strike="noStrike" spc="-1">
              <a:solidFill>
                <a:srgbClr val="000000"/>
              </a:solidFill>
              <a:uFill>
                <a:solidFill>
                  <a:srgbClr val="FFFFFF"/>
                </a:solidFill>
              </a:uFill>
              <a:latin typeface="Arial"/>
            </a:endParaRPr>
          </a:p>
          <a:p>
            <a:pPr>
              <a:lnSpc>
                <a:spcPct val="100000"/>
              </a:lnSpc>
              <a:spcBef>
                <a:spcPts val="901"/>
              </a:spcBef>
            </a:pPr>
            <a:endParaRPr lang="fr-FR" sz="1400" b="0" strike="noStrike" spc="-1">
              <a:solidFill>
                <a:srgbClr val="000000"/>
              </a:solidFill>
              <a:uFill>
                <a:solidFill>
                  <a:srgbClr val="FFFFFF"/>
                </a:solidFill>
              </a:uFill>
              <a:latin typeface="Arial"/>
            </a:endParaRPr>
          </a:p>
        </p:txBody>
      </p:sp>
      <p:sp>
        <p:nvSpPr>
          <p:cNvPr id="219" name="CustomShape 3"/>
          <p:cNvSpPr/>
          <p:nvPr/>
        </p:nvSpPr>
        <p:spPr>
          <a:xfrm flipH="1">
            <a:off x="1316520" y="2453760"/>
            <a:ext cx="2053080" cy="2243160"/>
          </a:xfrm>
          <a:prstGeom prst="ellipse">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1.</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 se posant des questions sur soi</a:t>
            </a:r>
            <a:endParaRPr lang="fr-FR" sz="1800" b="0" strike="noStrike" spc="-1">
              <a:solidFill>
                <a:srgbClr val="000000"/>
              </a:solidFill>
              <a:uFill>
                <a:solidFill>
                  <a:srgbClr val="FFFFFF"/>
                </a:solidFill>
              </a:uFill>
              <a:latin typeface="Arial"/>
            </a:endParaRPr>
          </a:p>
        </p:txBody>
      </p:sp>
      <p:sp>
        <p:nvSpPr>
          <p:cNvPr id="220" name="CustomShape 4"/>
          <p:cNvSpPr/>
          <p:nvPr/>
        </p:nvSpPr>
        <p:spPr>
          <a:xfrm>
            <a:off x="3851280" y="1116000"/>
            <a:ext cx="2587680" cy="531612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7000"/>
              </a:lnSpc>
            </a:pPr>
            <a:endParaRPr lang="fr-FR" sz="1800" b="0" strike="noStrike" spc="-1">
              <a:solidFill>
                <a:srgbClr val="000000"/>
              </a:solidFill>
              <a:uFill>
                <a:solidFill>
                  <a:srgbClr val="FFFFFF"/>
                </a:solidFill>
              </a:uFill>
              <a:latin typeface="Arial"/>
            </a:endParaRPr>
          </a:p>
          <a:p>
            <a:pPr algn="ctr">
              <a:lnSpc>
                <a:spcPct val="107000"/>
              </a:lnSpc>
              <a:spcBef>
                <a:spcPts val="799"/>
              </a:spcBef>
            </a:pPr>
            <a:endParaRPr lang="fr-FR" sz="18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goûts, mes valeurs, mes intérêts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aptitudes manuelles, physiques, intellectuelles, artistiques, etc. (points forts et points faibles)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résultats scolaires, ma capacité de travail, d’organisation, ma motivation (points forts et points faibles)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Ma santé</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L’influence de mon entourage (famille, amis, professeurs)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Les stéréotypes liés au sexe, à la catégorie sociale, etc.</a:t>
            </a:r>
            <a:endParaRPr lang="fr-FR" sz="1600" b="0" strike="noStrike" spc="-1">
              <a:solidFill>
                <a:srgbClr val="000000"/>
              </a:solidFill>
              <a:uFill>
                <a:solidFill>
                  <a:srgbClr val="FFFFFF"/>
                </a:solidFill>
              </a:uFill>
              <a:latin typeface="Arial"/>
            </a:endParaRPr>
          </a:p>
          <a:p>
            <a:pPr>
              <a:lnSpc>
                <a:spcPct val="107000"/>
              </a:lnSpc>
              <a:spcBef>
                <a:spcPts val="799"/>
              </a:spcBef>
            </a:pPr>
            <a:r>
              <a:rPr lang="fr-FR" sz="1600" b="1" strike="noStrike" spc="-1">
                <a:solidFill>
                  <a:srgbClr val="44546A"/>
                </a:solidFill>
                <a:uFill>
                  <a:solidFill>
                    <a:srgbClr val="FFFFFF"/>
                  </a:solidFill>
                </a:uFill>
                <a:latin typeface="Garamond"/>
                <a:ea typeface="Garamond"/>
              </a:rPr>
              <a:t> </a:t>
            </a:r>
            <a:endParaRPr lang="fr-FR" sz="1600" b="0" strike="noStrike" spc="-1">
              <a:solidFill>
                <a:srgbClr val="000000"/>
              </a:solidFill>
              <a:uFill>
                <a:solidFill>
                  <a:srgbClr val="FFFFFF"/>
                </a:solidFill>
              </a:uFill>
              <a:latin typeface="Arial"/>
            </a:endParaRPr>
          </a:p>
          <a:p>
            <a:pPr>
              <a:lnSpc>
                <a:spcPct val="107000"/>
              </a:lnSpc>
              <a:spcBef>
                <a:spcPts val="799"/>
              </a:spcBef>
            </a:pPr>
            <a:r>
              <a:rPr lang="fr-FR" sz="1600" b="0" strike="noStrike" spc="-1">
                <a:solidFill>
                  <a:srgbClr val="44546A"/>
                </a:solidFill>
                <a:uFill>
                  <a:solidFill>
                    <a:srgbClr val="FFFFFF"/>
                  </a:solidFill>
                </a:uFill>
                <a:latin typeface="Garamond"/>
                <a:ea typeface="Garamond"/>
              </a:rPr>
              <a:t> </a:t>
            </a:r>
            <a:endParaRPr lang="fr-FR" sz="1600" b="0" strike="noStrike" spc="-1">
              <a:solidFill>
                <a:srgbClr val="000000"/>
              </a:solidFill>
              <a:uFill>
                <a:solidFill>
                  <a:srgbClr val="FFFFFF"/>
                </a:solidFill>
              </a:uFill>
              <a:latin typeface="Arial"/>
            </a:endParaRPr>
          </a:p>
        </p:txBody>
      </p:sp>
      <p:sp>
        <p:nvSpPr>
          <p:cNvPr id="221" name="CustomShape 5"/>
          <p:cNvSpPr/>
          <p:nvPr/>
        </p:nvSpPr>
        <p:spPr>
          <a:xfrm flipH="1">
            <a:off x="9064440" y="111600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3A5972"/>
                </a:solidFill>
                <a:uFill>
                  <a:solidFill>
                    <a:srgbClr val="FFFFFF"/>
                  </a:solidFill>
                </a:uFill>
                <a:latin typeface="Garamond"/>
                <a:ea typeface="Garamond"/>
              </a:rPr>
              <a:t>Test d’intérêts :</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2"/>
              </a:rPr>
              <a:t>Oriane</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3"/>
              </a:rPr>
              <a:t>Zoom2choose</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sp>
        <p:nvSpPr>
          <p:cNvPr id="222" name="CustomShape 6"/>
          <p:cNvSpPr/>
          <p:nvPr/>
        </p:nvSpPr>
        <p:spPr>
          <a:xfrm flipH="1">
            <a:off x="7886160" y="273456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3A5972"/>
                </a:solidFill>
                <a:uFill>
                  <a:solidFill>
                    <a:srgbClr val="FFFFFF"/>
                  </a:solidFill>
                </a:uFill>
                <a:latin typeface="Garamond"/>
                <a:ea typeface="Garamond"/>
              </a:rPr>
              <a:t>Que pense ma famille de ma scolarité, de mes projets si j’en ai?</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23" name="CustomShape 7"/>
          <p:cNvSpPr/>
          <p:nvPr/>
        </p:nvSpPr>
        <p:spPr>
          <a:xfrm flipH="1">
            <a:off x="9750240" y="461592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3A5972"/>
                </a:solidFill>
                <a:uFill>
                  <a:solidFill>
                    <a:srgbClr val="FFFFFF"/>
                  </a:solidFill>
                </a:uFill>
                <a:latin typeface="Garamond"/>
                <a:ea typeface="Garamond"/>
              </a:rPr>
              <a:t>Que pensent les professeurs de mon travail, mes résultats etc.</a:t>
            </a:r>
            <a:endParaRPr lang="fr-FR" sz="1800" b="0" strike="noStrike" spc="-1">
              <a:solidFill>
                <a:srgbClr val="000000"/>
              </a:solidFill>
              <a:uFill>
                <a:solidFill>
                  <a:srgbClr val="FFFFFF"/>
                </a:solidFill>
              </a:uFill>
              <a:latin typeface="Arial"/>
            </a:endParaRPr>
          </a:p>
        </p:txBody>
      </p:sp>
      <p:sp>
        <p:nvSpPr>
          <p:cNvPr id="224" name="CustomShape 8"/>
          <p:cNvSpPr/>
          <p:nvPr/>
        </p:nvSpPr>
        <p:spPr>
          <a:xfrm>
            <a:off x="6881400" y="1309680"/>
            <a:ext cx="945000" cy="498744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25" name="CustomShape 9"/>
          <p:cNvSpPr/>
          <p:nvPr/>
        </p:nvSpPr>
        <p:spPr>
          <a:xfrm flipH="1">
            <a:off x="9835560" y="2237400"/>
            <a:ext cx="1730880" cy="979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C00000"/>
                </a:solidFill>
                <a:uFill>
                  <a:solidFill>
                    <a:srgbClr val="FFFFFF"/>
                  </a:solidFill>
                </a:uFill>
                <a:latin typeface="Garamond"/>
                <a:ea typeface="Garamond"/>
                <a:hlinkClick r:id="rId4"/>
              </a:rPr>
              <a:t>Questionnaire connaissance de soi ONISEP</a:t>
            </a:r>
            <a:endParaRPr lang="fr-FR" sz="1800" b="0" strike="noStrike" spc="-1" dirty="0">
              <a:solidFill>
                <a:srgbClr val="000000"/>
              </a:solidFill>
              <a:uFill>
                <a:solidFill>
                  <a:srgbClr val="FFFFFF"/>
                </a:solidFill>
              </a:uFill>
              <a:latin typeface="Arial"/>
            </a:endParaRPr>
          </a:p>
        </p:txBody>
      </p:sp>
      <p:sp>
        <p:nvSpPr>
          <p:cNvPr id="226" name="CustomShape 10"/>
          <p:cNvSpPr/>
          <p:nvPr/>
        </p:nvSpPr>
        <p:spPr>
          <a:xfrm flipH="1">
            <a:off x="7769880" y="4713480"/>
            <a:ext cx="1705680" cy="15951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800" b="0" strike="noStrike" spc="-1" dirty="0">
                <a:solidFill>
                  <a:srgbClr val="3A5972"/>
                </a:solidFill>
                <a:uFill>
                  <a:solidFill>
                    <a:srgbClr val="FFFFFF"/>
                  </a:solidFill>
                </a:uFill>
                <a:latin typeface="Garamond"/>
                <a:ea typeface="Garamond"/>
              </a:rPr>
              <a:t>Découvrir des métiers à partir de ses centres d’intérêts</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5"/>
              </a:rPr>
              <a:t>CIDJ</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pic>
        <p:nvPicPr>
          <p:cNvPr id="227" name="Image 1">
            <a:hlinkClick r:id="rId4"/>
          </p:cNvPr>
          <p:cNvPicPr/>
          <p:nvPr/>
        </p:nvPicPr>
        <p:blipFill>
          <a:blip r:embed="rId6"/>
          <a:stretch/>
        </p:blipFill>
        <p:spPr>
          <a:xfrm>
            <a:off x="9835560" y="3162600"/>
            <a:ext cx="1874160" cy="11790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1066680" y="642600"/>
            <a:ext cx="10058040" cy="63576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29" name="TextShape 2"/>
          <p:cNvSpPr txBox="1"/>
          <p:nvPr/>
        </p:nvSpPr>
        <p:spPr>
          <a:xfrm>
            <a:off x="984240" y="2437560"/>
            <a:ext cx="2399400" cy="1982520"/>
          </a:xfrm>
          <a:prstGeom prst="rect">
            <a:avLst/>
          </a:prstGeom>
          <a:solidFill>
            <a:srgbClr val="92B0C8"/>
          </a:solidFill>
          <a:ln w="12600">
            <a:solidFill>
              <a:srgbClr val="6A8091"/>
            </a:solidFill>
            <a:round/>
          </a:ln>
        </p:spPr>
        <p:txBody>
          <a:bodyPr anchor="ctr">
            <a:normAutofit/>
          </a:bodyPr>
          <a:lstStyle/>
          <a:p>
            <a:pPr algn="ctr">
              <a:lnSpc>
                <a:spcPct val="90000"/>
              </a:lnSpc>
            </a:pPr>
            <a:r>
              <a:rPr lang="fr-FR" sz="1670" b="1" strike="noStrike" spc="-1">
                <a:solidFill>
                  <a:srgbClr val="000000"/>
                </a:solidFill>
                <a:uFill>
                  <a:solidFill>
                    <a:srgbClr val="FFFFFF"/>
                  </a:solidFill>
                </a:uFill>
                <a:latin typeface="Garamond"/>
                <a:ea typeface="Garamond"/>
              </a:rPr>
              <a:t>2.</a:t>
            </a:r>
            <a:endParaRPr lang="fr-FR" sz="1670" b="0" strike="noStrike" spc="-1">
              <a:solidFill>
                <a:srgbClr val="000000"/>
              </a:solidFill>
              <a:uFill>
                <a:solidFill>
                  <a:srgbClr val="FFFFFF"/>
                </a:solidFill>
              </a:uFill>
              <a:latin typeface="Arial"/>
            </a:endParaRPr>
          </a:p>
          <a:p>
            <a:pPr algn="ctr">
              <a:lnSpc>
                <a:spcPct val="90000"/>
              </a:lnSpc>
              <a:spcBef>
                <a:spcPts val="901"/>
              </a:spcBef>
            </a:pPr>
            <a:r>
              <a:rPr lang="fr-FR" sz="1670" b="1" strike="noStrike" spc="-1">
                <a:solidFill>
                  <a:srgbClr val="000000"/>
                </a:solidFill>
                <a:uFill>
                  <a:solidFill>
                    <a:srgbClr val="FFFFFF"/>
                  </a:solidFill>
                </a:uFill>
                <a:latin typeface="Garamond"/>
                <a:ea typeface="Garamond"/>
              </a:rPr>
              <a:t>En se posant des questions sur les formations</a:t>
            </a:r>
            <a:endParaRPr lang="fr-FR" sz="1670" b="0" strike="noStrike" spc="-1">
              <a:solidFill>
                <a:srgbClr val="000000"/>
              </a:solidFill>
              <a:uFill>
                <a:solidFill>
                  <a:srgbClr val="FFFFFF"/>
                </a:solidFill>
              </a:uFill>
              <a:latin typeface="Arial"/>
            </a:endParaRPr>
          </a:p>
        </p:txBody>
      </p:sp>
      <p:sp>
        <p:nvSpPr>
          <p:cNvPr id="230" name="CustomShape 3"/>
          <p:cNvSpPr/>
          <p:nvPr/>
        </p:nvSpPr>
        <p:spPr>
          <a:xfrm>
            <a:off x="3848040" y="1642680"/>
            <a:ext cx="2312280" cy="412992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7000"/>
              </a:lnSpc>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niveau scolaire exigé (les attendus)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Conditions d’entrée</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La durée, le coût, le lieu</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contenu (les compétences)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La poursuite d’études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débouchés, etc.</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p:txBody>
      </p:sp>
      <p:sp>
        <p:nvSpPr>
          <p:cNvPr id="231" name="CustomShape 4"/>
          <p:cNvSpPr/>
          <p:nvPr/>
        </p:nvSpPr>
        <p:spPr>
          <a:xfrm>
            <a:off x="6438600" y="2068920"/>
            <a:ext cx="991440" cy="3331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32" name="CustomShape 5"/>
          <p:cNvSpPr/>
          <p:nvPr/>
        </p:nvSpPr>
        <p:spPr>
          <a:xfrm flipH="1">
            <a:off x="8228160" y="2235600"/>
            <a:ext cx="2449080" cy="1069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Bien identifier les formations possibles après la 3</a:t>
            </a:r>
            <a:r>
              <a:rPr lang="fr-FR" sz="1800" b="1" strike="noStrike" spc="-1" baseline="30000">
                <a:solidFill>
                  <a:srgbClr val="3A5972"/>
                </a:solidFill>
                <a:uFill>
                  <a:solidFill>
                    <a:srgbClr val="FFFFFF"/>
                  </a:solidFill>
                </a:uFill>
                <a:latin typeface="Garamond"/>
                <a:ea typeface="Garamond"/>
              </a:rPr>
              <a:t>ème</a:t>
            </a:r>
            <a:endParaRPr lang="fr-FR" sz="1800" b="0" strike="noStrike" spc="-1">
              <a:solidFill>
                <a:srgbClr val="000000"/>
              </a:solidFill>
              <a:uFill>
                <a:solidFill>
                  <a:srgbClr val="FFFFFF"/>
                </a:solidFill>
              </a:uFill>
              <a:latin typeface="Arial"/>
            </a:endParaRPr>
          </a:p>
        </p:txBody>
      </p:sp>
      <p:sp>
        <p:nvSpPr>
          <p:cNvPr id="233" name="CustomShape 6"/>
          <p:cNvSpPr/>
          <p:nvPr/>
        </p:nvSpPr>
        <p:spPr>
          <a:xfrm>
            <a:off x="7911720" y="371952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La 2de GT</a:t>
            </a:r>
            <a:endParaRPr lang="fr-FR" sz="1800" b="0" strike="noStrike" spc="-1">
              <a:solidFill>
                <a:srgbClr val="000000"/>
              </a:solidFill>
              <a:uFill>
                <a:solidFill>
                  <a:srgbClr val="FFFFFF"/>
                </a:solidFill>
              </a:uFill>
              <a:latin typeface="Arial"/>
            </a:endParaRPr>
          </a:p>
        </p:txBody>
      </p:sp>
      <p:sp>
        <p:nvSpPr>
          <p:cNvPr id="234" name="CustomShape 7"/>
          <p:cNvSpPr/>
          <p:nvPr/>
        </p:nvSpPr>
        <p:spPr>
          <a:xfrm>
            <a:off x="926784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Le CAP</a:t>
            </a:r>
            <a:endParaRPr lang="fr-FR" sz="1800" b="0" strike="noStrike" spc="-1">
              <a:solidFill>
                <a:srgbClr val="000000"/>
              </a:solidFill>
              <a:uFill>
                <a:solidFill>
                  <a:srgbClr val="FFFFFF"/>
                </a:solidFill>
              </a:uFill>
              <a:latin typeface="Arial"/>
            </a:endParaRPr>
          </a:p>
        </p:txBody>
      </p:sp>
      <p:sp>
        <p:nvSpPr>
          <p:cNvPr id="235" name="CustomShape 8"/>
          <p:cNvSpPr/>
          <p:nvPr/>
        </p:nvSpPr>
        <p:spPr>
          <a:xfrm>
            <a:off x="1055952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Le Bac Pro</a:t>
            </a:r>
            <a:endParaRPr lang="fr-FR" sz="1800" b="0" strike="noStrike" spc="-1">
              <a:solidFill>
                <a:srgbClr val="000000"/>
              </a:solidFill>
              <a:uFill>
                <a:solidFill>
                  <a:srgbClr val="FFFFFF"/>
                </a:solidFill>
              </a:uFill>
              <a:latin typeface="Arial"/>
            </a:endParaRPr>
          </a:p>
        </p:txBody>
      </p:sp>
      <p:sp>
        <p:nvSpPr>
          <p:cNvPr id="236" name="CustomShape 9"/>
          <p:cNvSpPr/>
          <p:nvPr/>
        </p:nvSpPr>
        <p:spPr>
          <a:xfrm flipH="1">
            <a:off x="8163360" y="4622400"/>
            <a:ext cx="2449080" cy="1069200"/>
          </a:xfrm>
          <a:prstGeom prst="rect">
            <a:avLst/>
          </a:prstGeom>
          <a:noFill/>
          <a:ln>
            <a:noFill/>
          </a:ln>
        </p:spPr>
        <p:style>
          <a:lnRef idx="0">
            <a:scrgbClr r="0" g="0" b="0"/>
          </a:lnRef>
          <a:fillRef idx="0">
            <a:scrgbClr r="0" g="0" b="0"/>
          </a:fillRef>
          <a:effectRef idx="0">
            <a:scrgbClr r="0" g="0" b="0"/>
          </a:effectRef>
          <a:fontRef idx="minor"/>
        </p:style>
      </p:sp>
      <p:sp>
        <p:nvSpPr>
          <p:cNvPr id="237" name="CustomShape 10"/>
          <p:cNvSpPr/>
          <p:nvPr/>
        </p:nvSpPr>
        <p:spPr>
          <a:xfrm flipH="1">
            <a:off x="7343640" y="4667040"/>
            <a:ext cx="1923480" cy="363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u="sng" strike="noStrike" spc="-1" baseline="30000">
                <a:solidFill>
                  <a:srgbClr val="F7A115"/>
                </a:solidFill>
                <a:uFill>
                  <a:solidFill>
                    <a:srgbClr val="FFFFFF"/>
                  </a:solidFill>
                </a:uFill>
                <a:latin typeface="Garamond"/>
                <a:ea typeface="Garamond"/>
                <a:hlinkClick r:id="rId2"/>
              </a:rPr>
              <a:t>Les portes ouvertes des établissements et les ENT</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38" name="CustomShape 11"/>
          <p:cNvSpPr/>
          <p:nvPr/>
        </p:nvSpPr>
        <p:spPr>
          <a:xfrm flipH="1">
            <a:off x="9693000" y="4622400"/>
            <a:ext cx="1968840" cy="452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800" b="1" strike="noStrike" spc="-1" dirty="0">
                <a:solidFill>
                  <a:srgbClr val="C00000"/>
                </a:solidFill>
                <a:uFill>
                  <a:solidFill>
                    <a:srgbClr val="FFFFFF"/>
                  </a:solidFill>
                </a:uFill>
                <a:latin typeface="Garamond"/>
                <a:ea typeface="Garamond"/>
                <a:hlinkClick r:id="rId3"/>
              </a:rPr>
              <a:t>Le site </a:t>
            </a:r>
            <a:r>
              <a:rPr lang="fr-FR" sz="1800" b="1" u="sng" strike="noStrike" spc="-1" dirty="0">
                <a:solidFill>
                  <a:srgbClr val="F7A115"/>
                </a:solidFill>
                <a:uFill>
                  <a:solidFill>
                    <a:srgbClr val="FFFFFF"/>
                  </a:solidFill>
                </a:uFill>
                <a:latin typeface="Garamond"/>
                <a:ea typeface="Garamond"/>
                <a:hlinkClick r:id="rId3"/>
              </a:rPr>
              <a:t>ONISEP</a:t>
            </a:r>
            <a:endParaRPr lang="fr-FR" sz="1800" b="0" strike="noStrike" spc="-1" dirty="0">
              <a:solidFill>
                <a:srgbClr val="000000"/>
              </a:solidFill>
              <a:uFill>
                <a:solidFill>
                  <a:srgbClr val="FFFFFF"/>
                </a:solidFill>
              </a:uFill>
              <a:latin typeface="Arial"/>
            </a:endParaRPr>
          </a:p>
          <a:p>
            <a:pPr algn="ctr">
              <a:lnSpc>
                <a:spcPct val="100000"/>
              </a:lnSpc>
            </a:pPr>
            <a:r>
              <a:rPr lang="fr-FR" sz="1800" b="1" strike="noStrike" spc="-1" dirty="0">
                <a:solidFill>
                  <a:srgbClr val="C00000"/>
                </a:solidFill>
                <a:uFill>
                  <a:solidFill>
                    <a:srgbClr val="FFFFFF"/>
                  </a:solidFill>
                </a:uFill>
                <a:latin typeface="Garamond"/>
                <a:ea typeface="Garamond"/>
              </a:rPr>
              <a:t> </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extShape 1"/>
          <p:cNvSpPr txBox="1"/>
          <p:nvPr/>
        </p:nvSpPr>
        <p:spPr>
          <a:xfrm>
            <a:off x="1066680" y="642600"/>
            <a:ext cx="10058040" cy="86796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40" name="TextShape 2"/>
          <p:cNvSpPr txBox="1"/>
          <p:nvPr/>
        </p:nvSpPr>
        <p:spPr>
          <a:xfrm>
            <a:off x="736560" y="2504520"/>
            <a:ext cx="2275200" cy="2307960"/>
          </a:xfrm>
          <a:prstGeom prst="rect">
            <a:avLst/>
          </a:prstGeom>
          <a:solidFill>
            <a:srgbClr val="92B0C8"/>
          </a:solidFill>
          <a:ln w="12600">
            <a:solidFill>
              <a:srgbClr val="6A8091"/>
            </a:solidFill>
            <a:round/>
          </a:ln>
        </p:spPr>
        <p:txBody>
          <a:bodyPr anchor="ctr">
            <a:normAutofit/>
          </a:bodyPr>
          <a:lstStyle/>
          <a:p>
            <a:pPr algn="ctr">
              <a:lnSpc>
                <a:spcPct val="100000"/>
              </a:lnSpc>
            </a:pPr>
            <a:r>
              <a:rPr lang="fr-FR" sz="1800" b="1" strike="noStrike" spc="-1">
                <a:solidFill>
                  <a:srgbClr val="000000"/>
                </a:solidFill>
                <a:uFill>
                  <a:solidFill>
                    <a:srgbClr val="FFFFFF"/>
                  </a:solidFill>
                </a:uFill>
                <a:latin typeface="Garamond"/>
                <a:ea typeface="Garamond"/>
              </a:rPr>
              <a:t>3.</a:t>
            </a:r>
            <a:endParaRPr lang="fr-FR" sz="1800" b="0" strike="noStrike" spc="-1">
              <a:solidFill>
                <a:srgbClr val="000000"/>
              </a:solidFill>
              <a:uFill>
                <a:solidFill>
                  <a:srgbClr val="FFFFFF"/>
                </a:solidFill>
              </a:uFill>
              <a:latin typeface="Arial"/>
            </a:endParaRPr>
          </a:p>
          <a:p>
            <a:pPr algn="ctr">
              <a:lnSpc>
                <a:spcPct val="100000"/>
              </a:lnSpc>
              <a:spcBef>
                <a:spcPts val="901"/>
              </a:spcBef>
            </a:pPr>
            <a:r>
              <a:rPr lang="fr-FR" sz="1800" b="1" strike="noStrike" spc="-1">
                <a:solidFill>
                  <a:srgbClr val="000000"/>
                </a:solidFill>
                <a:uFill>
                  <a:solidFill>
                    <a:srgbClr val="FFFFFF"/>
                  </a:solidFill>
                </a:uFill>
                <a:latin typeface="Garamond"/>
                <a:ea typeface="Garamond"/>
              </a:rPr>
              <a:t>En se posant des questions sur les métiers</a:t>
            </a:r>
            <a:endParaRPr lang="fr-FR" sz="1800" b="0" strike="noStrike" spc="-1">
              <a:solidFill>
                <a:srgbClr val="000000"/>
              </a:solidFill>
              <a:uFill>
                <a:solidFill>
                  <a:srgbClr val="FFFFFF"/>
                </a:solidFill>
              </a:uFill>
              <a:latin typeface="Arial"/>
            </a:endParaRPr>
          </a:p>
        </p:txBody>
      </p:sp>
      <p:sp>
        <p:nvSpPr>
          <p:cNvPr id="241" name="CustomShape 3"/>
          <p:cNvSpPr/>
          <p:nvPr/>
        </p:nvSpPr>
        <p:spPr>
          <a:xfrm>
            <a:off x="3459600" y="2727720"/>
            <a:ext cx="2429280" cy="33444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285840" indent="-285480">
              <a:lnSpc>
                <a:spcPct val="107000"/>
              </a:lnSpc>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activités quotidiennes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conditions de travail (lieu, horaires, déplacement, etc.)</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exigences et qualités requises (diplôme, durée des études)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débouchés (l’emploi)</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salaire</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L’évolution dans le métier, etc.</a:t>
            </a:r>
            <a:endParaRPr lang="fr-FR" sz="1700" b="0" strike="noStrike" spc="-1">
              <a:solidFill>
                <a:srgbClr val="000000"/>
              </a:solidFill>
              <a:uFill>
                <a:solidFill>
                  <a:srgbClr val="FFFFFF"/>
                </a:solidFill>
              </a:uFill>
              <a:latin typeface="Arial"/>
            </a:endParaRPr>
          </a:p>
          <a:p>
            <a:pPr algn="ct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gn="ct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p:txBody>
      </p:sp>
      <p:sp>
        <p:nvSpPr>
          <p:cNvPr id="242" name="CustomShape 4"/>
          <p:cNvSpPr/>
          <p:nvPr/>
        </p:nvSpPr>
        <p:spPr>
          <a:xfrm>
            <a:off x="6095880" y="1728000"/>
            <a:ext cx="1232640" cy="4168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43" name="CustomShape 5"/>
          <p:cNvSpPr/>
          <p:nvPr/>
        </p:nvSpPr>
        <p:spPr>
          <a:xfrm flipH="1">
            <a:off x="7690680" y="174348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500" b="1" strike="noStrike" spc="-1">
                <a:solidFill>
                  <a:srgbClr val="3A5972"/>
                </a:solidFill>
                <a:uFill>
                  <a:solidFill>
                    <a:srgbClr val="FFFFFF"/>
                  </a:solidFill>
                </a:uFill>
                <a:latin typeface="Garamond"/>
                <a:ea typeface="Garamond"/>
              </a:rPr>
              <a:t>Découvrir des métiers avec l’application </a:t>
            </a:r>
            <a:r>
              <a:rPr lang="fr-FR" sz="1500" b="0" u="sng" strike="noStrike" spc="-1">
                <a:solidFill>
                  <a:srgbClr val="F7A115"/>
                </a:solidFill>
                <a:uFill>
                  <a:solidFill>
                    <a:srgbClr val="FFFFFF"/>
                  </a:solidFill>
                </a:uFill>
                <a:latin typeface="Garamond"/>
                <a:ea typeface="Garamond"/>
                <a:hlinkClick r:id="rId2"/>
              </a:rPr>
              <a:t>WILBI</a:t>
            </a:r>
            <a:r>
              <a:rPr lang="fr-FR" sz="1500" b="0" strike="noStrike" spc="-1">
                <a:solidFill>
                  <a:srgbClr val="FFFFFF"/>
                </a:solidFill>
                <a:uFill>
                  <a:solidFill>
                    <a:srgbClr val="FFFFFF"/>
                  </a:solidFill>
                </a:uFill>
                <a:latin typeface="Garamond"/>
                <a:ea typeface="Garamond"/>
              </a:rPr>
              <a:t>  </a:t>
            </a:r>
            <a:endParaRPr lang="fr-FR" sz="1500" b="0" strike="noStrike" spc="-1">
              <a:solidFill>
                <a:srgbClr val="000000"/>
              </a:solidFill>
              <a:uFill>
                <a:solidFill>
                  <a:srgbClr val="FFFFFF"/>
                </a:solidFill>
              </a:uFill>
              <a:latin typeface="Arial"/>
            </a:endParaRPr>
          </a:p>
          <a:p>
            <a:pPr algn="ctr">
              <a:lnSpc>
                <a:spcPct val="100000"/>
              </a:lnSpc>
            </a:pPr>
            <a:endParaRPr lang="fr-FR" sz="1500" b="0" strike="noStrike" spc="-1">
              <a:solidFill>
                <a:srgbClr val="000000"/>
              </a:solidFill>
              <a:uFill>
                <a:solidFill>
                  <a:srgbClr val="FFFFFF"/>
                </a:solidFill>
              </a:uFill>
              <a:latin typeface="Arial"/>
            </a:endParaRPr>
          </a:p>
        </p:txBody>
      </p:sp>
      <p:sp>
        <p:nvSpPr>
          <p:cNvPr id="244" name="CustomShape 6"/>
          <p:cNvSpPr/>
          <p:nvPr/>
        </p:nvSpPr>
        <p:spPr>
          <a:xfrm flipH="1">
            <a:off x="8114400" y="491292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Les fiches métiers par secteur </a:t>
            </a:r>
            <a:endParaRPr lang="fr-FR" sz="1500" b="0" strike="noStrike" spc="-1" dirty="0">
              <a:solidFill>
                <a:srgbClr val="000000"/>
              </a:solidFill>
              <a:uFill>
                <a:solidFill>
                  <a:srgbClr val="FFFFFF"/>
                </a:solidFill>
              </a:uFill>
              <a:latin typeface="Arial"/>
            </a:endParaRPr>
          </a:p>
          <a:p>
            <a:pPr algn="ctr">
              <a:lnSpc>
                <a:spcPct val="100000"/>
              </a:lnSpc>
            </a:pPr>
            <a:r>
              <a:rPr lang="fr-FR" sz="1300" b="0" strike="noStrike" spc="-1" dirty="0">
                <a:solidFill>
                  <a:srgbClr val="FFFFFF"/>
                </a:solidFill>
                <a:uFill>
                  <a:solidFill>
                    <a:srgbClr val="FFFFFF"/>
                  </a:solidFill>
                </a:uFill>
                <a:latin typeface="Garamond"/>
                <a:ea typeface="Garamond"/>
              </a:rPr>
              <a:t>  </a:t>
            </a:r>
            <a:r>
              <a:rPr lang="fr-FR" sz="1300" b="0" u="sng" strike="noStrike" spc="-1" dirty="0">
                <a:solidFill>
                  <a:srgbClr val="F7A115"/>
                </a:solidFill>
                <a:uFill>
                  <a:solidFill>
                    <a:srgbClr val="FFFFFF"/>
                  </a:solidFill>
                </a:uFill>
                <a:latin typeface="Garamond"/>
                <a:ea typeface="Garamond"/>
                <a:hlinkClick r:id="rId3"/>
              </a:rPr>
              <a:t>CIDJ</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
        <p:nvSpPr>
          <p:cNvPr id="245" name="CustomShape 7"/>
          <p:cNvSpPr/>
          <p:nvPr/>
        </p:nvSpPr>
        <p:spPr>
          <a:xfrm flipH="1">
            <a:off x="9374760" y="310572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Je fais un stage de découverte</a:t>
            </a:r>
            <a:endParaRPr lang="fr-FR" sz="15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4"/>
              </a:rPr>
              <a:t>CCI</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
        <p:nvSpPr>
          <p:cNvPr id="246" name="CustomShape 8"/>
          <p:cNvSpPr/>
          <p:nvPr/>
        </p:nvSpPr>
        <p:spPr>
          <a:xfrm flipH="1">
            <a:off x="7370280" y="337824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Je regarde des vidéos sur les métiers</a:t>
            </a:r>
            <a:endParaRPr lang="fr-FR" sz="15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5"/>
              </a:rPr>
              <a:t>ONISEP TV</a:t>
            </a:r>
            <a:endParaRPr lang="fr-FR" sz="13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6"/>
              </a:rPr>
              <a:t>Parcourmétiers.tv</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Shape 1"/>
          <p:cNvSpPr txBox="1"/>
          <p:nvPr/>
        </p:nvSpPr>
        <p:spPr>
          <a:xfrm>
            <a:off x="1066680" y="642600"/>
            <a:ext cx="10058040" cy="75204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48" name="TextShape 2"/>
          <p:cNvSpPr txBox="1"/>
          <p:nvPr/>
        </p:nvSpPr>
        <p:spPr>
          <a:xfrm>
            <a:off x="1066680" y="2103120"/>
            <a:ext cx="10058040" cy="3931560"/>
          </a:xfrm>
          <a:prstGeom prst="rect">
            <a:avLst/>
          </a:prstGeom>
          <a:noFill/>
          <a:ln>
            <a:noFill/>
          </a:ln>
        </p:spPr>
        <p:txBody>
          <a:bodyPr>
            <a:normAutofit/>
          </a:bodyPr>
          <a:lstStyle/>
          <a:p>
            <a:pPr algn="ctr">
              <a:lnSpc>
                <a:spcPct val="100000"/>
              </a:lnSpc>
            </a:pPr>
            <a:r>
              <a:rPr lang="fr-FR" sz="2200" b="1" strike="noStrike" spc="-1" dirty="0">
                <a:solidFill>
                  <a:srgbClr val="000000"/>
                </a:solidFill>
                <a:uFill>
                  <a:solidFill>
                    <a:srgbClr val="FFFFFF"/>
                  </a:solidFill>
                </a:uFill>
                <a:latin typeface="Garamond"/>
                <a:ea typeface="Garamond"/>
              </a:rPr>
              <a:t>En s’appuyant sur les personnes et lieux ressources :</a:t>
            </a:r>
            <a:endParaRPr lang="fr-FR" sz="2200" b="0" strike="noStrike" spc="-1" dirty="0">
              <a:solidFill>
                <a:srgbClr val="000000"/>
              </a:solidFill>
              <a:uFill>
                <a:solidFill>
                  <a:srgbClr val="FFFFFF"/>
                </a:solidFill>
              </a:uFill>
              <a:latin typeface="Arial"/>
            </a:endParaRPr>
          </a:p>
          <a:p>
            <a:pPr marL="182880" indent="-42840" algn="ctr">
              <a:lnSpc>
                <a:spcPct val="100000"/>
              </a:lnSpc>
              <a:spcBef>
                <a:spcPts val="901"/>
              </a:spcBef>
            </a:pPr>
            <a:endParaRPr lang="fr-FR" sz="22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professeur principal</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CDI (le professeur documentaliste)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psychologue de l’éducation nationale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CIO de Muret</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La famille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Les ENT des </a:t>
            </a:r>
            <a:r>
              <a:rPr lang="fr-FR" sz="1800" b="1" strike="noStrike" spc="-1" dirty="0" smtClean="0">
                <a:solidFill>
                  <a:srgbClr val="000000"/>
                </a:solidFill>
                <a:uFill>
                  <a:solidFill>
                    <a:srgbClr val="FFFFFF"/>
                  </a:solidFill>
                </a:uFill>
                <a:latin typeface="Garamond"/>
                <a:ea typeface="Garamond"/>
              </a:rPr>
              <a:t>établissements dont l’ENT du collège, </a:t>
            </a:r>
            <a:r>
              <a:rPr lang="fr-FR" sz="1800" b="1" strike="noStrike" spc="-1" dirty="0">
                <a:solidFill>
                  <a:srgbClr val="000000"/>
                </a:solidFill>
                <a:uFill>
                  <a:solidFill>
                    <a:srgbClr val="FFFFFF"/>
                  </a:solidFill>
                </a:uFill>
                <a:latin typeface="Garamond"/>
                <a:ea typeface="Garamond"/>
              </a:rPr>
              <a:t>etc.</a:t>
            </a:r>
            <a:endParaRPr lang="fr-F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 name="Google Shape;345;p23">
            <a:hlinkClick r:id="rId2"/>
          </p:cNvPr>
          <p:cNvPicPr/>
          <p:nvPr/>
        </p:nvPicPr>
        <p:blipFill>
          <a:blip r:embed="rId3"/>
          <a:srcRect l="19280" t="10498" r="21003" b="14341"/>
          <a:stretch/>
        </p:blipFill>
        <p:spPr>
          <a:xfrm>
            <a:off x="8769026" y="917847"/>
            <a:ext cx="2942280" cy="2016942"/>
          </a:xfrm>
          <a:prstGeom prst="rect">
            <a:avLst/>
          </a:prstGeom>
          <a:ln>
            <a:noFill/>
          </a:ln>
        </p:spPr>
      </p:pic>
      <p:pic>
        <p:nvPicPr>
          <p:cNvPr id="251" name="Image 1">
            <a:hlinkClick r:id="rId4"/>
          </p:cNvPr>
          <p:cNvPicPr/>
          <p:nvPr/>
        </p:nvPicPr>
        <p:blipFill>
          <a:blip r:embed="rId5"/>
          <a:stretch/>
        </p:blipFill>
        <p:spPr>
          <a:xfrm>
            <a:off x="509169" y="482040"/>
            <a:ext cx="4496400" cy="2519640"/>
          </a:xfrm>
          <a:prstGeom prst="rect">
            <a:avLst/>
          </a:prstGeom>
          <a:ln>
            <a:noFill/>
          </a:ln>
        </p:spPr>
      </p:pic>
      <p:pic>
        <p:nvPicPr>
          <p:cNvPr id="254" name="Image 4">
            <a:hlinkClick r:id="rId6"/>
          </p:cNvPr>
          <p:cNvPicPr/>
          <p:nvPr/>
        </p:nvPicPr>
        <p:blipFill>
          <a:blip r:embed="rId7"/>
          <a:stretch/>
        </p:blipFill>
        <p:spPr>
          <a:xfrm>
            <a:off x="8769026" y="3707962"/>
            <a:ext cx="2942280" cy="2508518"/>
          </a:xfrm>
          <a:prstGeom prst="rect">
            <a:avLst/>
          </a:prstGeom>
          <a:ln>
            <a:noFill/>
          </a:ln>
        </p:spPr>
      </p:pic>
      <p:pic>
        <p:nvPicPr>
          <p:cNvPr id="2" name="Image 1">
            <a:hlinkClick r:id="rId8"/>
          </p:cNvPr>
          <p:cNvPicPr>
            <a:picLocks noChangeAspect="1"/>
          </p:cNvPicPr>
          <p:nvPr/>
        </p:nvPicPr>
        <p:blipFill>
          <a:blip r:embed="rId9"/>
          <a:stretch>
            <a:fillRect/>
          </a:stretch>
        </p:blipFill>
        <p:spPr>
          <a:xfrm>
            <a:off x="509169" y="3707962"/>
            <a:ext cx="4496400" cy="2508518"/>
          </a:xfrm>
          <a:prstGeom prst="rect">
            <a:avLst/>
          </a:prstGeom>
        </p:spPr>
      </p:pic>
      <p:pic>
        <p:nvPicPr>
          <p:cNvPr id="3" name="Image 2">
            <a:hlinkClick r:id="rId10"/>
          </p:cNvPr>
          <p:cNvPicPr>
            <a:picLocks noChangeAspect="1"/>
          </p:cNvPicPr>
          <p:nvPr/>
        </p:nvPicPr>
        <p:blipFill>
          <a:blip r:embed="rId11"/>
          <a:stretch>
            <a:fillRect/>
          </a:stretch>
        </p:blipFill>
        <p:spPr>
          <a:xfrm>
            <a:off x="5279338" y="1092017"/>
            <a:ext cx="3215919" cy="499915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767160" y="565560"/>
            <a:ext cx="10667520" cy="1828800"/>
          </a:xfrm>
          <a:prstGeom prst="rect">
            <a:avLst/>
          </a:prstGeom>
          <a:noFill/>
          <a:ln>
            <a:noFill/>
          </a:ln>
        </p:spPr>
        <p:style>
          <a:lnRef idx="0">
            <a:scrgbClr r="0" g="0" b="0"/>
          </a:lnRef>
          <a:fillRef idx="0">
            <a:scrgbClr r="0" g="0" b="0"/>
          </a:fillRef>
          <a:effectRef idx="0">
            <a:scrgbClr r="0" g="0" b="0"/>
          </a:effectRef>
          <a:fontRef idx="minor"/>
        </p:style>
        <p:txBody>
          <a:bodyPr/>
          <a:lstStyle/>
          <a:p>
            <a:pPr algn="ctr">
              <a:lnSpc>
                <a:spcPct val="100000"/>
              </a:lnSpc>
            </a:pPr>
            <a:r>
              <a:rPr lang="fr-FR" sz="3600" b="0" strike="noStrike" spc="-1">
                <a:solidFill>
                  <a:srgbClr val="000000"/>
                </a:solidFill>
                <a:uFill>
                  <a:solidFill>
                    <a:srgbClr val="FFFFFF"/>
                  </a:solidFill>
                </a:uFill>
                <a:latin typeface="Garamond"/>
                <a:ea typeface="Garamond"/>
              </a:rPr>
              <a:t>Mme Florence Junca</a:t>
            </a:r>
            <a:endParaRPr lang="fr-FR" sz="3600" b="0" strike="noStrike" spc="-1">
              <a:solidFill>
                <a:srgbClr val="000000"/>
              </a:solidFill>
              <a:uFill>
                <a:solidFill>
                  <a:srgbClr val="FFFFFF"/>
                </a:solidFill>
              </a:uFill>
              <a:latin typeface="Arial"/>
            </a:endParaRPr>
          </a:p>
          <a:p>
            <a:pPr algn="ctr">
              <a:lnSpc>
                <a:spcPct val="100000"/>
              </a:lnSpc>
            </a:pPr>
            <a:r>
              <a:rPr lang="fr-FR" sz="3200" b="1" strike="noStrike" spc="-1">
                <a:solidFill>
                  <a:srgbClr val="7F7F7F"/>
                </a:solidFill>
                <a:uFill>
                  <a:solidFill>
                    <a:srgbClr val="FFFFFF"/>
                  </a:solidFill>
                </a:uFill>
                <a:latin typeface="Garamond"/>
                <a:ea typeface="Garamond"/>
              </a:rPr>
              <a:t>Psychologue de l’Éducation Nationale </a:t>
            </a:r>
            <a:endParaRPr lang="fr-FR" sz="3200" b="0" strike="noStrike" spc="-1">
              <a:solidFill>
                <a:srgbClr val="000000"/>
              </a:solidFill>
              <a:uFill>
                <a:solidFill>
                  <a:srgbClr val="FFFFFF"/>
                </a:solidFill>
              </a:uFill>
              <a:latin typeface="Arial"/>
            </a:endParaRPr>
          </a:p>
          <a:p>
            <a:pPr algn="ctr">
              <a:lnSpc>
                <a:spcPct val="100000"/>
              </a:lnSpc>
            </a:pPr>
            <a:r>
              <a:rPr lang="fr-FR" sz="2600" b="1" strike="noStrike" spc="-1">
                <a:solidFill>
                  <a:srgbClr val="7F7F7F"/>
                </a:solidFill>
                <a:uFill>
                  <a:solidFill>
                    <a:srgbClr val="FFFFFF"/>
                  </a:solidFill>
                </a:uFill>
                <a:latin typeface="Garamond"/>
                <a:ea typeface="Garamond"/>
              </a:rPr>
              <a:t> « Éducation, développement, orientation scolaire et professionnelle »</a:t>
            </a:r>
            <a:endParaRPr lang="fr-FR" sz="2600" b="0" strike="noStrike" spc="-1">
              <a:solidFill>
                <a:srgbClr val="000000"/>
              </a:solidFill>
              <a:uFill>
                <a:solidFill>
                  <a:srgbClr val="FFFFFF"/>
                </a:solidFill>
              </a:uFill>
              <a:latin typeface="Arial"/>
            </a:endParaRPr>
          </a:p>
          <a:p>
            <a:pPr algn="ctr">
              <a:lnSpc>
                <a:spcPct val="100000"/>
              </a:lnSpc>
            </a:pPr>
            <a:endParaRPr lang="fr-FR" sz="2600" b="0" strike="noStrike" spc="-1">
              <a:solidFill>
                <a:srgbClr val="000000"/>
              </a:solidFill>
              <a:uFill>
                <a:solidFill>
                  <a:srgbClr val="FFFFFF"/>
                </a:solidFill>
              </a:uFill>
              <a:latin typeface="Arial"/>
            </a:endParaRPr>
          </a:p>
        </p:txBody>
      </p:sp>
      <p:sp>
        <p:nvSpPr>
          <p:cNvPr id="139" name="CustomShape 2"/>
          <p:cNvSpPr/>
          <p:nvPr/>
        </p:nvSpPr>
        <p:spPr>
          <a:xfrm>
            <a:off x="2504880" y="2412360"/>
            <a:ext cx="6951600" cy="1550160"/>
          </a:xfrm>
          <a:prstGeom prst="rect">
            <a:avLst/>
          </a:prstGeom>
          <a:solidFill>
            <a:srgbClr val="DACFA8"/>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400" b="0" strike="noStrike" spc="-1" dirty="0">
                <a:solidFill>
                  <a:srgbClr val="000000"/>
                </a:solidFill>
                <a:uFill>
                  <a:solidFill>
                    <a:srgbClr val="FFFFFF"/>
                  </a:solidFill>
                </a:uFill>
                <a:latin typeface="Garamond"/>
                <a:ea typeface="Garamond"/>
              </a:rPr>
              <a:t>Présente au collège : </a:t>
            </a:r>
            <a:endParaRPr lang="fr-FR" sz="2400" b="0" strike="noStrike" spc="-1" dirty="0">
              <a:solidFill>
                <a:srgbClr val="000000"/>
              </a:solidFill>
              <a:uFill>
                <a:solidFill>
                  <a:srgbClr val="FFFFFF"/>
                </a:solidFill>
              </a:uFill>
              <a:latin typeface="Arial"/>
            </a:endParaRPr>
          </a:p>
          <a:p>
            <a:pPr algn="ctr">
              <a:lnSpc>
                <a:spcPct val="100000"/>
              </a:lnSpc>
            </a:pPr>
            <a:r>
              <a:rPr lang="fr-FR" sz="2400" spc="-1" dirty="0" smtClean="0">
                <a:solidFill>
                  <a:srgbClr val="000000"/>
                </a:solidFill>
                <a:uFill>
                  <a:solidFill>
                    <a:srgbClr val="FFFFFF"/>
                  </a:solidFill>
                </a:uFill>
                <a:latin typeface="Garamond"/>
                <a:ea typeface="Garamond"/>
              </a:rPr>
              <a:t>Tous les</a:t>
            </a:r>
            <a:r>
              <a:rPr lang="fr-FR" sz="2400" b="0" strike="noStrike" spc="-1" dirty="0" smtClean="0">
                <a:solidFill>
                  <a:srgbClr val="000000"/>
                </a:solidFill>
                <a:uFill>
                  <a:solidFill>
                    <a:srgbClr val="FFFFFF"/>
                  </a:solidFill>
                </a:uFill>
                <a:latin typeface="Garamond"/>
                <a:ea typeface="Garamond"/>
              </a:rPr>
              <a:t> jeudis et le </a:t>
            </a:r>
            <a:r>
              <a:rPr lang="fr-FR" sz="2400" b="0" strike="noStrike" spc="-1" dirty="0" smtClean="0">
                <a:solidFill>
                  <a:srgbClr val="000000"/>
                </a:solidFill>
                <a:uFill>
                  <a:solidFill>
                    <a:srgbClr val="FFFFFF"/>
                  </a:solidFill>
                </a:uFill>
                <a:latin typeface="Garamond"/>
                <a:ea typeface="Garamond"/>
              </a:rPr>
              <a:t>mardi </a:t>
            </a:r>
            <a:r>
              <a:rPr lang="fr-FR" sz="2400" b="0" strike="noStrike" spc="-1" dirty="0" smtClean="0">
                <a:solidFill>
                  <a:srgbClr val="000000"/>
                </a:solidFill>
                <a:uFill>
                  <a:solidFill>
                    <a:srgbClr val="FFFFFF"/>
                  </a:solidFill>
                </a:uFill>
                <a:latin typeface="Garamond"/>
                <a:ea typeface="Garamond"/>
              </a:rPr>
              <a:t>(semaine </a:t>
            </a:r>
            <a:r>
              <a:rPr lang="fr-FR" sz="2400" b="0" strike="noStrike" spc="-1" dirty="0" smtClean="0">
                <a:solidFill>
                  <a:srgbClr val="000000"/>
                </a:solidFill>
                <a:uFill>
                  <a:solidFill>
                    <a:srgbClr val="FFFFFF"/>
                  </a:solidFill>
                </a:uFill>
                <a:latin typeface="Garamond"/>
                <a:ea typeface="Garamond"/>
              </a:rPr>
              <a:t>Q1)</a:t>
            </a:r>
            <a:endParaRPr lang="fr-FR" sz="2400" b="0" strike="noStrike" spc="-1" dirty="0">
              <a:solidFill>
                <a:srgbClr val="000000"/>
              </a:solidFill>
              <a:uFill>
                <a:solidFill>
                  <a:srgbClr val="FFFFFF"/>
                </a:solidFill>
              </a:uFill>
              <a:latin typeface="Arial"/>
            </a:endParaRPr>
          </a:p>
          <a:p>
            <a:pPr algn="ctr">
              <a:lnSpc>
                <a:spcPct val="100000"/>
              </a:lnSpc>
            </a:pPr>
            <a:r>
              <a:rPr lang="fr-FR" sz="1800" b="0" strike="noStrike" spc="-1" dirty="0">
                <a:solidFill>
                  <a:srgbClr val="000000"/>
                </a:solidFill>
                <a:uFill>
                  <a:solidFill>
                    <a:srgbClr val="FFFFFF"/>
                  </a:solidFill>
                </a:uFill>
                <a:latin typeface="Garamond"/>
                <a:ea typeface="Garamond"/>
              </a:rPr>
              <a:t>Prise de rendez-vous </a:t>
            </a:r>
            <a:r>
              <a:rPr lang="fr-FR" sz="1800" b="0" strike="noStrike" spc="-1" dirty="0" smtClean="0">
                <a:solidFill>
                  <a:srgbClr val="000000"/>
                </a:solidFill>
                <a:uFill>
                  <a:solidFill>
                    <a:srgbClr val="FFFFFF"/>
                  </a:solidFill>
                </a:uFill>
                <a:latin typeface="Garamond"/>
                <a:ea typeface="Garamond"/>
              </a:rPr>
              <a:t>à la vie scolaire auprès des CPE</a:t>
            </a:r>
          </a:p>
        </p:txBody>
      </p:sp>
      <p:sp>
        <p:nvSpPr>
          <p:cNvPr id="140" name="CustomShape 3"/>
          <p:cNvSpPr/>
          <p:nvPr/>
        </p:nvSpPr>
        <p:spPr>
          <a:xfrm>
            <a:off x="3237840" y="4576320"/>
            <a:ext cx="5726160" cy="1616400"/>
          </a:xfrm>
          <a:prstGeom prst="rect">
            <a:avLst/>
          </a:prstGeom>
          <a:noFill/>
          <a:ln w="9360">
            <a:solidFill>
              <a:schemeClr val="dk1"/>
            </a:solidFill>
            <a:custDash>
              <a:ds d="1000000" sp="400000"/>
              <a:ds d="100000" sp="400000"/>
            </a:custDash>
            <a:round/>
          </a:ln>
        </p:spPr>
        <p:style>
          <a:lnRef idx="0">
            <a:scrgbClr r="0" g="0" b="0"/>
          </a:lnRef>
          <a:fillRef idx="0">
            <a:scrgbClr r="0" g="0" b="0"/>
          </a:fillRef>
          <a:effectRef idx="0">
            <a:scrgbClr r="0" g="0" b="0"/>
          </a:effectRef>
          <a:fontRef idx="minor"/>
        </p:style>
        <p:txBody>
          <a:bodyPr/>
          <a:lstStyle/>
          <a:p>
            <a:pPr algn="ctr">
              <a:lnSpc>
                <a:spcPct val="100000"/>
              </a:lnSpc>
            </a:pPr>
            <a:r>
              <a:rPr lang="fr-FR" sz="2000" b="0" strike="noStrike" spc="-1">
                <a:solidFill>
                  <a:srgbClr val="000000"/>
                </a:solidFill>
                <a:uFill>
                  <a:solidFill>
                    <a:srgbClr val="FFFFFF"/>
                  </a:solidFill>
                </a:uFill>
                <a:latin typeface="Garamond"/>
                <a:ea typeface="Garamond"/>
              </a:rPr>
              <a:t>Possibilité de prendre rendez – vous au </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Centre d’Information et d’Orientation (C.I.O) de Muret</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17 rue du Maréchal Lyautey</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 </a:t>
            </a:r>
            <a:r>
              <a:rPr lang="fr-FR" sz="1500" b="1" strike="noStrike" spc="-1">
                <a:solidFill>
                  <a:srgbClr val="000000"/>
                </a:solidFill>
                <a:uFill>
                  <a:solidFill>
                    <a:srgbClr val="FFFFFF"/>
                  </a:solidFill>
                </a:uFill>
                <a:latin typeface="Garamond"/>
                <a:ea typeface="Garamond"/>
              </a:rPr>
              <a:t>toute la semaine et pendant les vacances scolaires</a:t>
            </a:r>
            <a:endParaRPr lang="fr-FR" sz="1500" b="0" strike="noStrike" spc="-1">
              <a:solidFill>
                <a:srgbClr val="000000"/>
              </a:solidFill>
              <a:uFill>
                <a:solidFill>
                  <a:srgbClr val="FFFFFF"/>
                </a:solidFill>
              </a:uFill>
              <a:latin typeface="Arial"/>
            </a:endParaRPr>
          </a:p>
          <a:p>
            <a:pPr algn="ctr">
              <a:lnSpc>
                <a:spcPct val="100000"/>
              </a:lnSpc>
            </a:pPr>
            <a:r>
              <a:rPr lang="fr-FR" sz="2000" b="1" strike="noStrike" spc="-1">
                <a:solidFill>
                  <a:srgbClr val="FF0066"/>
                </a:solidFill>
                <a:uFill>
                  <a:solidFill>
                    <a:srgbClr val="FFFFFF"/>
                  </a:solidFill>
                </a:uFill>
                <a:latin typeface="Garamond"/>
                <a:ea typeface="Garamond"/>
              </a:rPr>
              <a:t>05 . 67 . 52 . 40 . 72</a:t>
            </a:r>
            <a:endParaRPr lang="fr-FR" sz="2000" b="0" strike="noStrike" spc="-1">
              <a:solidFill>
                <a:srgbClr val="000000"/>
              </a:solidFill>
              <a:uFill>
                <a:solidFill>
                  <a:srgbClr val="FFFFFF"/>
                </a:solidFill>
              </a:uFill>
              <a:latin typeface="Arial"/>
            </a:endParaRPr>
          </a:p>
        </p:txBody>
      </p:sp>
      <p:pic>
        <p:nvPicPr>
          <p:cNvPr id="141" name="Google Shape;121;p2"/>
          <p:cNvPicPr/>
          <p:nvPr/>
        </p:nvPicPr>
        <p:blipFill>
          <a:blip r:embed="rId3"/>
          <a:stretch/>
        </p:blipFill>
        <p:spPr>
          <a:xfrm>
            <a:off x="4699080" y="5884200"/>
            <a:ext cx="322920" cy="322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689760" y="537120"/>
            <a:ext cx="10860120" cy="865800"/>
          </a:xfrm>
          <a:prstGeom prst="rect">
            <a:avLst/>
          </a:prstGeom>
          <a:noFill/>
          <a:ln>
            <a:noFill/>
          </a:ln>
        </p:spPr>
        <p:txBody>
          <a:bodyPr anchor="ctr"/>
          <a:lstStyle/>
          <a:p>
            <a:pPr>
              <a:lnSpc>
                <a:spcPct val="90000"/>
              </a:lnSpc>
            </a:pPr>
            <a:r>
              <a:rPr lang="fr-FR" sz="3600" b="1" strike="noStrike" spc="-1">
                <a:solidFill>
                  <a:srgbClr val="262626"/>
                </a:solidFill>
                <a:uFill>
                  <a:solidFill>
                    <a:srgbClr val="FFFFFF"/>
                  </a:solidFill>
                </a:uFill>
                <a:latin typeface="Garamond"/>
                <a:ea typeface="Garamond"/>
              </a:rPr>
              <a:t>Question 1 à 3 : après la classe de 3</a:t>
            </a:r>
            <a:r>
              <a:rPr lang="fr-FR" sz="3600" b="1" strike="noStrike" spc="-1" baseline="30000">
                <a:solidFill>
                  <a:srgbClr val="262626"/>
                </a:solidFill>
                <a:uFill>
                  <a:solidFill>
                    <a:srgbClr val="FFFFFF"/>
                  </a:solidFill>
                </a:uFill>
                <a:latin typeface="Garamond"/>
                <a:ea typeface="Garamond"/>
              </a:rPr>
              <a:t>ème</a:t>
            </a:r>
            <a:r>
              <a:rPr lang="fr-FR" sz="3600" b="1" strike="noStrike" spc="-1">
                <a:solidFill>
                  <a:srgbClr val="262626"/>
                </a:solidFill>
                <a:uFill>
                  <a:solidFill>
                    <a:srgbClr val="FFFFFF"/>
                  </a:solidFill>
                </a:uFill>
                <a:latin typeface="Garamond"/>
                <a:ea typeface="Garamond"/>
              </a:rPr>
              <a:t>, je peux aller </a:t>
            </a:r>
            <a:r>
              <a:rPr lang="fr-FR" sz="3500" b="1" strike="noStrike" spc="-1">
                <a:solidFill>
                  <a:srgbClr val="262626"/>
                </a:solidFill>
                <a:uFill>
                  <a:solidFill>
                    <a:srgbClr val="FFFFFF"/>
                  </a:solidFill>
                </a:uFill>
                <a:latin typeface="Garamond"/>
                <a:ea typeface="Garamond"/>
              </a:rPr>
              <a:t> </a:t>
            </a:r>
            <a:endParaRPr lang="fr-FR" sz="3500" b="0" strike="noStrike" spc="-1">
              <a:solidFill>
                <a:srgbClr val="000000"/>
              </a:solidFill>
              <a:uFill>
                <a:solidFill>
                  <a:srgbClr val="FFFFFF"/>
                </a:solidFill>
              </a:uFill>
              <a:latin typeface="Arial"/>
            </a:endParaRPr>
          </a:p>
        </p:txBody>
      </p:sp>
      <p:sp>
        <p:nvSpPr>
          <p:cNvPr id="143" name="CustomShape 2"/>
          <p:cNvSpPr/>
          <p:nvPr/>
        </p:nvSpPr>
        <p:spPr>
          <a:xfrm>
            <a:off x="1395000" y="1537200"/>
            <a:ext cx="4429800" cy="62640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Voie Générale et technologique </a:t>
            </a:r>
            <a:endParaRPr lang="fr-FR" sz="1800" b="0" strike="noStrike" spc="-1">
              <a:solidFill>
                <a:srgbClr val="000000"/>
              </a:solidFill>
              <a:uFill>
                <a:solidFill>
                  <a:srgbClr val="FFFFFF"/>
                </a:solidFill>
              </a:uFill>
              <a:latin typeface="Arial"/>
            </a:endParaRPr>
          </a:p>
        </p:txBody>
      </p:sp>
      <p:sp>
        <p:nvSpPr>
          <p:cNvPr id="144" name="CustomShape 3"/>
          <p:cNvSpPr/>
          <p:nvPr/>
        </p:nvSpPr>
        <p:spPr>
          <a:xfrm>
            <a:off x="6582240" y="1539360"/>
            <a:ext cx="4968000" cy="62424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Voie professionnelle</a:t>
            </a:r>
            <a:endParaRPr lang="fr-FR" sz="1800" b="0" strike="noStrike" spc="-1">
              <a:solidFill>
                <a:srgbClr val="000000"/>
              </a:solidFill>
              <a:uFill>
                <a:solidFill>
                  <a:srgbClr val="FFFFFF"/>
                </a:solidFill>
              </a:uFill>
              <a:latin typeface="Arial"/>
            </a:endParaRPr>
          </a:p>
        </p:txBody>
      </p:sp>
      <p:sp>
        <p:nvSpPr>
          <p:cNvPr id="145" name="CustomShape 4"/>
          <p:cNvSpPr/>
          <p:nvPr/>
        </p:nvSpPr>
        <p:spPr>
          <a:xfrm>
            <a:off x="2122200" y="2417040"/>
            <a:ext cx="32662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Seconde générale et technologique</a:t>
            </a:r>
            <a:endParaRPr lang="fr-FR" sz="1800" b="0" strike="noStrike" spc="-1">
              <a:solidFill>
                <a:srgbClr val="000000"/>
              </a:solidFill>
              <a:uFill>
                <a:solidFill>
                  <a:srgbClr val="FFFFFF"/>
                </a:solidFill>
              </a:uFill>
              <a:latin typeface="Arial"/>
            </a:endParaRPr>
          </a:p>
        </p:txBody>
      </p:sp>
      <p:sp>
        <p:nvSpPr>
          <p:cNvPr id="146" name="CustomShape 5"/>
          <p:cNvSpPr/>
          <p:nvPr/>
        </p:nvSpPr>
        <p:spPr>
          <a:xfrm>
            <a:off x="6582240" y="2417040"/>
            <a:ext cx="26020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2de professionnelle </a:t>
            </a:r>
            <a:endParaRPr lang="fr-FR" sz="1800" b="0" strike="noStrike" spc="-1">
              <a:solidFill>
                <a:srgbClr val="000000"/>
              </a:solidFill>
              <a:uFill>
                <a:solidFill>
                  <a:srgbClr val="FFFFFF"/>
                </a:solidFill>
              </a:uFill>
              <a:latin typeface="Arial"/>
            </a:endParaRPr>
          </a:p>
        </p:txBody>
      </p:sp>
      <p:sp>
        <p:nvSpPr>
          <p:cNvPr id="147" name="CustomShape 6"/>
          <p:cNvSpPr/>
          <p:nvPr/>
        </p:nvSpPr>
        <p:spPr>
          <a:xfrm>
            <a:off x="9547200" y="2418840"/>
            <a:ext cx="1891080" cy="4165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000000"/>
                </a:solidFill>
                <a:uFill>
                  <a:solidFill>
                    <a:srgbClr val="FFFFFF"/>
                  </a:solidFill>
                </a:uFill>
                <a:latin typeface="Garamond"/>
                <a:ea typeface="Garamond"/>
              </a:rPr>
              <a:t>1</a:t>
            </a:r>
            <a:r>
              <a:rPr lang="fr-FR" sz="1800" b="0" strike="noStrike" spc="-1" baseline="30000" dirty="0">
                <a:solidFill>
                  <a:srgbClr val="000000"/>
                </a:solidFill>
                <a:uFill>
                  <a:solidFill>
                    <a:srgbClr val="FFFFFF"/>
                  </a:solidFill>
                </a:uFill>
                <a:latin typeface="Garamond"/>
                <a:ea typeface="Garamond"/>
              </a:rPr>
              <a:t>re</a:t>
            </a:r>
            <a:r>
              <a:rPr lang="fr-FR" sz="1800" b="0" strike="noStrike" spc="-1" dirty="0">
                <a:solidFill>
                  <a:srgbClr val="000000"/>
                </a:solidFill>
                <a:uFill>
                  <a:solidFill>
                    <a:srgbClr val="FFFFFF"/>
                  </a:solidFill>
                </a:uFill>
                <a:latin typeface="Garamond"/>
                <a:ea typeface="Garamond"/>
              </a:rPr>
              <a:t> année CAP</a:t>
            </a:r>
            <a:endParaRPr lang="fr-FR" sz="1800" b="0" strike="noStrike" spc="-1" dirty="0">
              <a:solidFill>
                <a:srgbClr val="000000"/>
              </a:solidFill>
              <a:uFill>
                <a:solidFill>
                  <a:srgbClr val="FFFFFF"/>
                </a:solidFill>
              </a:uFill>
              <a:latin typeface="Arial"/>
            </a:endParaRPr>
          </a:p>
        </p:txBody>
      </p:sp>
      <p:sp>
        <p:nvSpPr>
          <p:cNvPr id="148" name="CustomShape 7"/>
          <p:cNvSpPr/>
          <p:nvPr/>
        </p:nvSpPr>
        <p:spPr>
          <a:xfrm>
            <a:off x="6582240" y="3007800"/>
            <a:ext cx="260208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1ère professionnelle </a:t>
            </a:r>
            <a:endParaRPr lang="fr-FR" sz="1800" b="0" strike="noStrike" spc="-1">
              <a:solidFill>
                <a:srgbClr val="000000"/>
              </a:solidFill>
              <a:uFill>
                <a:solidFill>
                  <a:srgbClr val="FFFFFF"/>
                </a:solidFill>
              </a:uFill>
              <a:latin typeface="Arial"/>
            </a:endParaRPr>
          </a:p>
        </p:txBody>
      </p:sp>
      <p:sp>
        <p:nvSpPr>
          <p:cNvPr id="149" name="CustomShape 8"/>
          <p:cNvSpPr/>
          <p:nvPr/>
        </p:nvSpPr>
        <p:spPr>
          <a:xfrm>
            <a:off x="9547200" y="3014640"/>
            <a:ext cx="1891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  </a:t>
            </a:r>
            <a:r>
              <a:rPr lang="fr-FR" sz="1800" b="0" strike="noStrike" spc="-1">
                <a:solidFill>
                  <a:srgbClr val="000000"/>
                </a:solidFill>
                <a:uFill>
                  <a:solidFill>
                    <a:srgbClr val="FFFFFF"/>
                  </a:solidFill>
                </a:uFill>
                <a:latin typeface="Garamond"/>
                <a:ea typeface="Garamond"/>
              </a:rPr>
              <a:t>2</a:t>
            </a:r>
            <a:r>
              <a:rPr lang="fr-FR" sz="1800" b="0" strike="noStrike" spc="-1" baseline="30000">
                <a:solidFill>
                  <a:srgbClr val="000000"/>
                </a:solidFill>
                <a:uFill>
                  <a:solidFill>
                    <a:srgbClr val="FFFFFF"/>
                  </a:solidFill>
                </a:uFill>
                <a:latin typeface="Garamond"/>
                <a:ea typeface="Garamond"/>
              </a:rPr>
              <a:t>ème</a:t>
            </a:r>
            <a:r>
              <a:rPr lang="fr-FR" sz="1800" b="0" strike="noStrike" spc="-1">
                <a:solidFill>
                  <a:srgbClr val="000000"/>
                </a:solidFill>
                <a:uFill>
                  <a:solidFill>
                    <a:srgbClr val="FFFFFF"/>
                  </a:solidFill>
                </a:uFill>
                <a:latin typeface="Garamond"/>
                <a:ea typeface="Garamond"/>
              </a:rPr>
              <a:t> année CAP</a:t>
            </a:r>
            <a:endParaRPr lang="fr-FR" sz="1800" b="0" strike="noStrike" spc="-1">
              <a:solidFill>
                <a:srgbClr val="000000"/>
              </a:solidFill>
              <a:uFill>
                <a:solidFill>
                  <a:srgbClr val="FFFFFF"/>
                </a:solidFill>
              </a:uFill>
              <a:latin typeface="Arial"/>
            </a:endParaRPr>
          </a:p>
        </p:txBody>
      </p:sp>
      <p:sp>
        <p:nvSpPr>
          <p:cNvPr id="150" name="CustomShape 9"/>
          <p:cNvSpPr/>
          <p:nvPr/>
        </p:nvSpPr>
        <p:spPr>
          <a:xfrm>
            <a:off x="6564960" y="4236480"/>
            <a:ext cx="2602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Terminale professionnelle</a:t>
            </a:r>
            <a:endParaRPr lang="fr-FR" sz="1800" b="0" strike="noStrike" spc="-1">
              <a:solidFill>
                <a:srgbClr val="000000"/>
              </a:solidFill>
              <a:uFill>
                <a:solidFill>
                  <a:srgbClr val="FFFFFF"/>
                </a:solidFill>
              </a:uFill>
              <a:latin typeface="Arial"/>
            </a:endParaRPr>
          </a:p>
        </p:txBody>
      </p:sp>
      <p:sp>
        <p:nvSpPr>
          <p:cNvPr id="151" name="TextShape 10"/>
          <p:cNvSpPr txBox="1"/>
          <p:nvPr/>
        </p:nvSpPr>
        <p:spPr>
          <a:xfrm>
            <a:off x="1553040" y="3014640"/>
            <a:ext cx="1757160" cy="1040400"/>
          </a:xfrm>
          <a:prstGeom prst="rect">
            <a:avLst/>
          </a:prstGeom>
          <a:solidFill>
            <a:srgbClr val="AFC9C3"/>
          </a:solidFill>
          <a:ln w="12600">
            <a:solidFill>
              <a:srgbClr val="6A8091"/>
            </a:solidFill>
            <a:round/>
          </a:ln>
        </p:spPr>
        <p:txBody>
          <a:bodyPr anchor="ctr">
            <a:normAutofit/>
          </a:bodyPr>
          <a:lstStyle/>
          <a:p>
            <a:pPr algn="ctr">
              <a:lnSpc>
                <a:spcPct val="100000"/>
              </a:lnSpc>
            </a:pPr>
            <a:r>
              <a:rPr lang="fr-FR" sz="1800" b="0" strike="noStrike" spc="-1">
                <a:solidFill>
                  <a:srgbClr val="000000"/>
                </a:solidFill>
                <a:uFill>
                  <a:solidFill>
                    <a:srgbClr val="FFFFFF"/>
                  </a:solidFill>
                </a:uFill>
                <a:latin typeface="Garamond"/>
                <a:ea typeface="Garamond"/>
              </a:rPr>
              <a:t>1</a:t>
            </a:r>
            <a:r>
              <a:rPr lang="fr-FR" sz="1800" b="0" strike="noStrike" spc="-1" baseline="30000">
                <a:solidFill>
                  <a:srgbClr val="000000"/>
                </a:solidFill>
                <a:uFill>
                  <a:solidFill>
                    <a:srgbClr val="FFFFFF"/>
                  </a:solidFill>
                </a:uFill>
                <a:latin typeface="Garamond"/>
                <a:ea typeface="Garamond"/>
              </a:rPr>
              <a:t>ère</a:t>
            </a:r>
            <a:r>
              <a:rPr lang="fr-FR" sz="1800" b="0" strike="noStrike" spc="-1">
                <a:solidFill>
                  <a:srgbClr val="000000"/>
                </a:solidFill>
                <a:uFill>
                  <a:solidFill>
                    <a:srgbClr val="FFFFFF"/>
                  </a:solidFill>
                </a:uFill>
                <a:latin typeface="Garamond"/>
                <a:ea typeface="Garamond"/>
              </a:rPr>
              <a:t> générale</a:t>
            </a:r>
            <a:endParaRPr lang="fr-FR" sz="1800" b="0" strike="noStrike" spc="-1">
              <a:solidFill>
                <a:srgbClr val="000000"/>
              </a:solidFill>
              <a:uFill>
                <a:solidFill>
                  <a:srgbClr val="FFFFFF"/>
                </a:solidFill>
              </a:uFill>
              <a:latin typeface="Arial"/>
            </a:endParaRPr>
          </a:p>
          <a:p>
            <a:pPr algn="ctr">
              <a:lnSpc>
                <a:spcPct val="100000"/>
              </a:lnSpc>
              <a:spcBef>
                <a:spcPts val="901"/>
              </a:spcBef>
            </a:pPr>
            <a:endParaRPr lang="fr-FR" sz="1800" b="0" strike="noStrike" spc="-1">
              <a:solidFill>
                <a:srgbClr val="000000"/>
              </a:solidFill>
              <a:uFill>
                <a:solidFill>
                  <a:srgbClr val="FFFFFF"/>
                </a:solidFill>
              </a:uFill>
              <a:latin typeface="Arial"/>
            </a:endParaRPr>
          </a:p>
        </p:txBody>
      </p:sp>
      <p:sp>
        <p:nvSpPr>
          <p:cNvPr id="152" name="CustomShape 11"/>
          <p:cNvSpPr/>
          <p:nvPr/>
        </p:nvSpPr>
        <p:spPr>
          <a:xfrm>
            <a:off x="155304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0" strike="noStrike" spc="-1">
                <a:solidFill>
                  <a:srgbClr val="000000"/>
                </a:solidFill>
                <a:uFill>
                  <a:solidFill>
                    <a:srgbClr val="FFFFFF"/>
                  </a:solidFill>
                </a:uFill>
                <a:latin typeface="Garamond"/>
                <a:ea typeface="Garamond"/>
              </a:rPr>
              <a:t>Terminale générale</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153" name="CustomShape 12"/>
          <p:cNvSpPr/>
          <p:nvPr/>
        </p:nvSpPr>
        <p:spPr>
          <a:xfrm>
            <a:off x="4067640" y="3014640"/>
            <a:ext cx="175716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1</a:t>
            </a:r>
            <a:r>
              <a:rPr lang="fr-FR" sz="1800" b="0" strike="noStrike" spc="-1" baseline="30000">
                <a:solidFill>
                  <a:srgbClr val="000000"/>
                </a:solidFill>
                <a:uFill>
                  <a:solidFill>
                    <a:srgbClr val="FFFFFF"/>
                  </a:solidFill>
                </a:uFill>
                <a:latin typeface="Garamond"/>
                <a:ea typeface="Garamond"/>
              </a:rPr>
              <a:t>ère</a:t>
            </a:r>
            <a:r>
              <a:rPr lang="fr-FR" sz="1800" b="0" strike="noStrike" spc="-1">
                <a:solidFill>
                  <a:srgbClr val="000000"/>
                </a:solidFill>
                <a:uFill>
                  <a:solidFill>
                    <a:srgbClr val="FFFFFF"/>
                  </a:solidFill>
                </a:uFill>
                <a:latin typeface="Garamond"/>
                <a:ea typeface="Garamond"/>
              </a:rPr>
              <a:t> Technologique</a:t>
            </a:r>
            <a:endParaRPr lang="fr-FR" sz="1800" b="0" strike="noStrike" spc="-1">
              <a:solidFill>
                <a:srgbClr val="000000"/>
              </a:solidFill>
              <a:uFill>
                <a:solidFill>
                  <a:srgbClr val="FFFFFF"/>
                </a:solidFill>
              </a:uFill>
              <a:latin typeface="Arial"/>
            </a:endParaRPr>
          </a:p>
        </p:txBody>
      </p:sp>
      <p:sp>
        <p:nvSpPr>
          <p:cNvPr id="154" name="CustomShape 13"/>
          <p:cNvSpPr/>
          <p:nvPr/>
        </p:nvSpPr>
        <p:spPr>
          <a:xfrm>
            <a:off x="403632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Terminale Technologique</a:t>
            </a:r>
            <a:endParaRPr lang="fr-FR" sz="1800" b="0" strike="noStrike" spc="-1">
              <a:solidFill>
                <a:srgbClr val="000000"/>
              </a:solidFill>
              <a:uFill>
                <a:solidFill>
                  <a:srgbClr val="FFFFFF"/>
                </a:solidFill>
              </a:uFill>
              <a:latin typeface="Arial"/>
            </a:endParaRPr>
          </a:p>
        </p:txBody>
      </p:sp>
      <p:sp>
        <p:nvSpPr>
          <p:cNvPr id="155" name="CustomShape 14"/>
          <p:cNvSpPr/>
          <p:nvPr/>
        </p:nvSpPr>
        <p:spPr>
          <a:xfrm flipH="1">
            <a:off x="1394280" y="53240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général</a:t>
            </a:r>
            <a:endParaRPr lang="fr-FR" sz="1800" b="0" strike="noStrike" spc="-1">
              <a:solidFill>
                <a:srgbClr val="000000"/>
              </a:solidFill>
              <a:uFill>
                <a:solidFill>
                  <a:srgbClr val="FFFFFF"/>
                </a:solidFill>
              </a:uFill>
              <a:latin typeface="Arial"/>
            </a:endParaRPr>
          </a:p>
        </p:txBody>
      </p:sp>
      <p:sp>
        <p:nvSpPr>
          <p:cNvPr id="156" name="CustomShape 15"/>
          <p:cNvSpPr/>
          <p:nvPr/>
        </p:nvSpPr>
        <p:spPr>
          <a:xfrm flipH="1">
            <a:off x="3857400" y="5308200"/>
            <a:ext cx="164772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technologique</a:t>
            </a:r>
            <a:endParaRPr lang="fr-FR" sz="1800" b="0" strike="noStrike" spc="-1">
              <a:solidFill>
                <a:srgbClr val="000000"/>
              </a:solidFill>
              <a:uFill>
                <a:solidFill>
                  <a:srgbClr val="FFFFFF"/>
                </a:solidFill>
              </a:uFill>
              <a:latin typeface="Arial"/>
            </a:endParaRPr>
          </a:p>
        </p:txBody>
      </p:sp>
      <p:sp>
        <p:nvSpPr>
          <p:cNvPr id="157" name="CustomShape 16"/>
          <p:cNvSpPr/>
          <p:nvPr/>
        </p:nvSpPr>
        <p:spPr>
          <a:xfrm flipH="1">
            <a:off x="7179480" y="533052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professionnel</a:t>
            </a:r>
            <a:endParaRPr lang="fr-FR" sz="1800" b="0" strike="noStrike" spc="-1">
              <a:solidFill>
                <a:srgbClr val="000000"/>
              </a:solidFill>
              <a:uFill>
                <a:solidFill>
                  <a:srgbClr val="FFFFFF"/>
                </a:solidFill>
              </a:uFill>
              <a:latin typeface="Arial"/>
            </a:endParaRPr>
          </a:p>
        </p:txBody>
      </p:sp>
      <p:sp>
        <p:nvSpPr>
          <p:cNvPr id="158" name="CustomShape 17"/>
          <p:cNvSpPr/>
          <p:nvPr/>
        </p:nvSpPr>
        <p:spPr>
          <a:xfrm flipH="1">
            <a:off x="9814320" y="53186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CAP</a:t>
            </a:r>
            <a:endParaRPr lang="fr-FR" sz="1800" b="0" strike="noStrike" spc="-1">
              <a:solidFill>
                <a:srgbClr val="000000"/>
              </a:solidFill>
              <a:uFill>
                <a:solidFill>
                  <a:srgbClr val="FFFFFF"/>
                </a:solidFill>
              </a:uFill>
              <a:latin typeface="Arial"/>
            </a:endParaRPr>
          </a:p>
        </p:txBody>
      </p:sp>
      <p:sp>
        <p:nvSpPr>
          <p:cNvPr id="159" name="CustomShape 18"/>
          <p:cNvSpPr/>
          <p:nvPr/>
        </p:nvSpPr>
        <p:spPr>
          <a:xfrm>
            <a:off x="5978160" y="1564200"/>
            <a:ext cx="450360" cy="6264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300" b="1" strike="noStrike" spc="-1">
                <a:solidFill>
                  <a:srgbClr val="000000"/>
                </a:solidFill>
                <a:uFill>
                  <a:solidFill>
                    <a:srgbClr val="FFFFFF"/>
                  </a:solidFill>
                </a:uFill>
                <a:latin typeface="Garamond"/>
                <a:ea typeface="Garamond"/>
              </a:rPr>
              <a:t>OU</a:t>
            </a:r>
            <a:endParaRPr lang="fr-FR" sz="1300" b="0" strike="noStrike" spc="-1">
              <a:solidFill>
                <a:srgbClr val="000000"/>
              </a:solidFill>
              <a:uFill>
                <a:solidFill>
                  <a:srgbClr val="FFFFFF"/>
                </a:solidFill>
              </a:uFill>
              <a:latin typeface="Arial"/>
            </a:endParaRPr>
          </a:p>
        </p:txBody>
      </p:sp>
      <p:sp>
        <p:nvSpPr>
          <p:cNvPr id="160" name="CustomShape 19"/>
          <p:cNvSpPr/>
          <p:nvPr/>
        </p:nvSpPr>
        <p:spPr>
          <a:xfrm>
            <a:off x="2575080" y="28573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1" name="CustomShape 20"/>
          <p:cNvSpPr/>
          <p:nvPr/>
        </p:nvSpPr>
        <p:spPr>
          <a:xfrm>
            <a:off x="4592160" y="28555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2" name="CustomShape 21"/>
          <p:cNvSpPr/>
          <p:nvPr/>
        </p:nvSpPr>
        <p:spPr>
          <a:xfrm>
            <a:off x="2575080" y="40222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3" name="CustomShape 22"/>
          <p:cNvSpPr/>
          <p:nvPr/>
        </p:nvSpPr>
        <p:spPr>
          <a:xfrm>
            <a:off x="4592160" y="39751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4" name="CustomShape 23"/>
          <p:cNvSpPr/>
          <p:nvPr/>
        </p:nvSpPr>
        <p:spPr>
          <a:xfrm>
            <a:off x="7644600" y="28234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5" name="CustomShape 24"/>
          <p:cNvSpPr/>
          <p:nvPr/>
        </p:nvSpPr>
        <p:spPr>
          <a:xfrm>
            <a:off x="10238040" y="284076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6" name="CustomShape 25"/>
          <p:cNvSpPr/>
          <p:nvPr/>
        </p:nvSpPr>
        <p:spPr>
          <a:xfrm>
            <a:off x="7620480" y="397800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7" name="CustomShape 26"/>
          <p:cNvSpPr/>
          <p:nvPr/>
        </p:nvSpPr>
        <p:spPr>
          <a:xfrm>
            <a:off x="6126840" y="3411000"/>
            <a:ext cx="28008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8" name="CustomShape 27"/>
          <p:cNvSpPr/>
          <p:nvPr/>
        </p:nvSpPr>
        <p:spPr>
          <a:xfrm>
            <a:off x="6095880" y="2661480"/>
            <a:ext cx="30600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9" name="CustomShape 28"/>
          <p:cNvSpPr/>
          <p:nvPr/>
        </p:nvSpPr>
        <p:spPr>
          <a:xfrm>
            <a:off x="6006960" y="2922840"/>
            <a:ext cx="393480" cy="24984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
        <p:nvSpPr>
          <p:cNvPr id="170" name="CustomShape 29"/>
          <p:cNvSpPr/>
          <p:nvPr/>
        </p:nvSpPr>
        <p:spPr>
          <a:xfrm flipH="1">
            <a:off x="5977440" y="2882520"/>
            <a:ext cx="428760" cy="26352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Google Shape;206;p9"/>
          <p:cNvPicPr/>
          <p:nvPr/>
        </p:nvPicPr>
        <p:blipFill>
          <a:blip r:embed="rId2"/>
          <a:srcRect l="7177" t="7617" r="58463" b="14328"/>
          <a:stretch/>
        </p:blipFill>
        <p:spPr>
          <a:xfrm>
            <a:off x="457843" y="1533560"/>
            <a:ext cx="801000" cy="1458720"/>
          </a:xfrm>
          <a:prstGeom prst="rect">
            <a:avLst/>
          </a:prstGeom>
          <a:ln>
            <a:noFill/>
          </a:ln>
        </p:spPr>
      </p:pic>
      <p:sp>
        <p:nvSpPr>
          <p:cNvPr id="172" name="TextShape 1"/>
          <p:cNvSpPr txBox="1"/>
          <p:nvPr/>
        </p:nvSpPr>
        <p:spPr>
          <a:xfrm>
            <a:off x="457843" y="146498"/>
            <a:ext cx="11307437" cy="1134080"/>
          </a:xfrm>
          <a:prstGeom prst="rect">
            <a:avLst/>
          </a:prstGeom>
          <a:noFill/>
          <a:ln>
            <a:noFill/>
          </a:ln>
        </p:spPr>
        <p:txBody>
          <a:bodyPr anchor="ctr"/>
          <a:lstStyle/>
          <a:p>
            <a:pPr algn="ctr">
              <a:lnSpc>
                <a:spcPct val="90000"/>
              </a:lnSpc>
            </a:pPr>
            <a:endParaRPr lang="fr-FR" sz="3200" b="1" u="sng" strike="noStrike" spc="-1" dirty="0" smtClean="0">
              <a:solidFill>
                <a:srgbClr val="000000"/>
              </a:solidFill>
              <a:uFill>
                <a:solidFill>
                  <a:srgbClr val="FFFFFF"/>
                </a:solidFill>
              </a:uFill>
              <a:latin typeface="Garamond"/>
              <a:ea typeface="Garamond"/>
            </a:endParaRPr>
          </a:p>
          <a:p>
            <a:pPr algn="ctr">
              <a:lnSpc>
                <a:spcPct val="90000"/>
              </a:lnSpc>
            </a:pPr>
            <a:r>
              <a:rPr lang="fr-FR" sz="3200" b="1" u="sng" strike="noStrike" spc="-1" dirty="0" smtClean="0">
                <a:solidFill>
                  <a:srgbClr val="000000"/>
                </a:solidFill>
                <a:uFill>
                  <a:solidFill>
                    <a:srgbClr val="FFFFFF"/>
                  </a:solidFill>
                </a:uFill>
                <a:latin typeface="Garamond"/>
                <a:ea typeface="Garamond"/>
              </a:rPr>
              <a:t>Question </a:t>
            </a:r>
            <a:r>
              <a:rPr lang="fr-FR" sz="3200" b="1" u="sng" strike="noStrike" spc="-1" dirty="0">
                <a:solidFill>
                  <a:srgbClr val="000000"/>
                </a:solidFill>
                <a:uFill>
                  <a:solidFill>
                    <a:srgbClr val="FFFFFF"/>
                  </a:solidFill>
                </a:uFill>
                <a:latin typeface="Garamond"/>
                <a:ea typeface="Garamond"/>
              </a:rPr>
              <a:t>4 </a:t>
            </a:r>
            <a:r>
              <a:rPr lang="fr-FR" sz="3200" b="1" strike="noStrike" spc="-1" dirty="0">
                <a:solidFill>
                  <a:srgbClr val="000000"/>
                </a:solidFill>
                <a:uFill>
                  <a:solidFill>
                    <a:srgbClr val="FFFFFF"/>
                  </a:solidFill>
                </a:uFill>
                <a:latin typeface="Garamond"/>
                <a:ea typeface="Garamond"/>
              </a:rPr>
              <a:t>: Les matières enseignées en classe de 2GT </a:t>
            </a:r>
            <a:r>
              <a:rPr lang="fr-FR" sz="3200" b="1" strike="noStrike" spc="-1" dirty="0" smtClean="0">
                <a:solidFill>
                  <a:srgbClr val="000000"/>
                </a:solidFill>
                <a:uFill>
                  <a:solidFill>
                    <a:srgbClr val="FFFFFF"/>
                  </a:solidFill>
                </a:uFill>
                <a:latin typeface="Garamond"/>
                <a:ea typeface="Garamond"/>
              </a:rPr>
              <a:t>sont très différentes de celles enseignées </a:t>
            </a:r>
            <a:r>
              <a:rPr lang="fr-FR" sz="3200" b="1" strike="noStrike" spc="-1" dirty="0">
                <a:solidFill>
                  <a:srgbClr val="000000"/>
                </a:solidFill>
                <a:uFill>
                  <a:solidFill>
                    <a:srgbClr val="FFFFFF"/>
                  </a:solidFill>
                </a:uFill>
                <a:latin typeface="Garamond"/>
                <a:ea typeface="Garamond"/>
              </a:rPr>
              <a:t>en classe de </a:t>
            </a:r>
            <a:r>
              <a:rPr lang="fr-FR" sz="3200" b="1" strike="noStrike" spc="-1" dirty="0" smtClean="0">
                <a:solidFill>
                  <a:srgbClr val="000000"/>
                </a:solidFill>
                <a:uFill>
                  <a:solidFill>
                    <a:srgbClr val="FFFFFF"/>
                  </a:solidFill>
                </a:uFill>
                <a:latin typeface="Garamond"/>
                <a:ea typeface="Garamond"/>
              </a:rPr>
              <a:t>3</a:t>
            </a:r>
            <a:r>
              <a:rPr lang="fr-FR" sz="3200" b="1" strike="noStrike" spc="-1" baseline="30000" dirty="0" smtClean="0">
                <a:solidFill>
                  <a:srgbClr val="000000"/>
                </a:solidFill>
                <a:uFill>
                  <a:solidFill>
                    <a:srgbClr val="FFFFFF"/>
                  </a:solidFill>
                </a:uFill>
                <a:latin typeface="Garamond"/>
                <a:ea typeface="Garamond"/>
              </a:rPr>
              <a:t>ème</a:t>
            </a:r>
            <a:r>
              <a:rPr lang="fr-FR" sz="3200" b="1" spc="-1" dirty="0" smtClean="0">
                <a:solidFill>
                  <a:srgbClr val="000000"/>
                </a:solidFill>
                <a:uFill>
                  <a:solidFill>
                    <a:srgbClr val="FFFFFF"/>
                  </a:solidFill>
                </a:uFill>
                <a:latin typeface="Garamond"/>
                <a:ea typeface="Garamond"/>
              </a:rPr>
              <a:t> ?</a:t>
            </a:r>
            <a:endParaRPr lang="fr-FR" sz="3200" b="1" strike="noStrike" spc="-1" dirty="0">
              <a:solidFill>
                <a:srgbClr val="000000"/>
              </a:solidFill>
              <a:uFill>
                <a:solidFill>
                  <a:srgbClr val="FFFFFF"/>
                </a:solidFill>
              </a:uFill>
              <a:latin typeface="Garamond" panose="02020404030301010803" pitchFamily="18" charset="0"/>
            </a:endParaRPr>
          </a:p>
        </p:txBody>
      </p:sp>
      <p:sp>
        <p:nvSpPr>
          <p:cNvPr id="173"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a:solidFill>
                  <a:srgbClr val="FFFFFF"/>
                </a:solidFill>
                <a:uFill>
                  <a:solidFill>
                    <a:srgbClr val="FFFFFF"/>
                  </a:solidFill>
                </a:uFill>
                <a:latin typeface="Garamond"/>
                <a:ea typeface="Garamond"/>
              </a:rPr>
              <a:t>FAUX</a:t>
            </a:r>
            <a:endParaRPr lang="fr-FR" sz="2000" b="0" strike="noStrike" spc="-1" dirty="0">
              <a:solidFill>
                <a:srgbClr val="000000"/>
              </a:solidFill>
              <a:uFill>
                <a:solidFill>
                  <a:srgbClr val="FFFFFF"/>
                </a:solidFill>
              </a:uFill>
              <a:latin typeface="Arial"/>
            </a:endParaRPr>
          </a:p>
        </p:txBody>
      </p:sp>
      <p:pic>
        <p:nvPicPr>
          <p:cNvPr id="174" name="Google Shape;209;p9"/>
          <p:cNvPicPr/>
          <p:nvPr/>
        </p:nvPicPr>
        <p:blipFill>
          <a:blip r:embed="rId3"/>
          <a:srcRect l="37177" t="26796" r="20906" b="16193"/>
          <a:stretch/>
        </p:blipFill>
        <p:spPr>
          <a:xfrm>
            <a:off x="2941766" y="1874742"/>
            <a:ext cx="8446320" cy="44301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Shape 1"/>
          <p:cNvSpPr txBox="1"/>
          <p:nvPr/>
        </p:nvSpPr>
        <p:spPr>
          <a:xfrm>
            <a:off x="1066680" y="2656440"/>
            <a:ext cx="10058040" cy="1371240"/>
          </a:xfrm>
          <a:prstGeom prst="rect">
            <a:avLst/>
          </a:prstGeom>
          <a:noFill/>
          <a:ln>
            <a:noFill/>
          </a:ln>
        </p:spPr>
        <p:txBody>
          <a:bodyPr anchor="ctr">
            <a:normAutofit fontScale="92500" lnSpcReduction="20000"/>
          </a:bodyPr>
          <a:lstStyle/>
          <a:p>
            <a:pPr algn="ctr">
              <a:lnSpc>
                <a:spcPct val="90000"/>
              </a:lnSpc>
            </a:pPr>
            <a:r>
              <a:rPr lang="fr-FR" sz="4000" b="1" strike="noStrike" spc="-1" dirty="0">
                <a:solidFill>
                  <a:srgbClr val="395750"/>
                </a:solidFill>
                <a:uFill>
                  <a:solidFill>
                    <a:srgbClr val="FFFFFF"/>
                  </a:solidFill>
                </a:uFill>
                <a:latin typeface="Garamond"/>
                <a:ea typeface="Garamond"/>
              </a:rPr>
              <a:t>Question 5 : </a:t>
            </a:r>
            <a:r>
              <a:rPr dirty="0"/>
              <a:t/>
            </a:r>
            <a:br>
              <a:rPr dirty="0"/>
            </a:br>
            <a:r>
              <a:rPr lang="fr-FR" sz="4000" b="0" strike="noStrike" spc="-1" dirty="0">
                <a:solidFill>
                  <a:srgbClr val="395750"/>
                </a:solidFill>
                <a:uFill>
                  <a:solidFill>
                    <a:srgbClr val="FFFFFF"/>
                  </a:solidFill>
                </a:uFill>
                <a:latin typeface="Garamond"/>
                <a:ea typeface="Garamond"/>
              </a:rPr>
              <a:t>Quels sont les deux diplômes de la voie professionnelle?</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2057400" y="1513440"/>
            <a:ext cx="3781080" cy="777240"/>
          </a:xfrm>
          <a:prstGeom prst="rect">
            <a:avLst/>
          </a:prstGeom>
          <a:gradFill>
            <a:gsLst>
              <a:gs pos="0">
                <a:schemeClr val="accent4"/>
              </a:gs>
              <a:gs pos="50000">
                <a:srgbClr val="EBB62E"/>
              </a:gs>
              <a:gs pos="100000">
                <a:srgbClr val="EAB52E"/>
              </a:gs>
            </a:gsLst>
            <a:lin ang="5400000"/>
          </a:gradFill>
          <a:ln w="9360">
            <a:solidFill>
              <a:schemeClr val="accent4"/>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7" name="CustomShape 2"/>
          <p:cNvSpPr/>
          <p:nvPr/>
        </p:nvSpPr>
        <p:spPr>
          <a:xfrm>
            <a:off x="2057400" y="151344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algn="ctr">
              <a:lnSpc>
                <a:spcPct val="90000"/>
              </a:lnSpc>
            </a:pPr>
            <a:r>
              <a:rPr lang="fr-FR" sz="2700" b="0" strike="noStrike" spc="-1">
                <a:solidFill>
                  <a:srgbClr val="FFFFFF"/>
                </a:solidFill>
                <a:uFill>
                  <a:solidFill>
                    <a:srgbClr val="FFFFFF"/>
                  </a:solidFill>
                </a:uFill>
                <a:latin typeface="Garamond"/>
                <a:ea typeface="Garamond"/>
              </a:rPr>
              <a:t>Bac Professionnel</a:t>
            </a:r>
            <a:endParaRPr lang="fr-FR" sz="2700" b="0" strike="noStrike" spc="-1">
              <a:solidFill>
                <a:srgbClr val="000000"/>
              </a:solidFill>
              <a:uFill>
                <a:solidFill>
                  <a:srgbClr val="FFFFFF"/>
                </a:solidFill>
              </a:uFill>
              <a:latin typeface="Arial"/>
            </a:endParaRPr>
          </a:p>
        </p:txBody>
      </p:sp>
      <p:sp>
        <p:nvSpPr>
          <p:cNvPr id="178" name="CustomShape 3"/>
          <p:cNvSpPr/>
          <p:nvPr/>
        </p:nvSpPr>
        <p:spPr>
          <a:xfrm>
            <a:off x="2049840" y="2315880"/>
            <a:ext cx="3781080" cy="3001320"/>
          </a:xfrm>
          <a:prstGeom prst="rect">
            <a:avLst/>
          </a:prstGeom>
          <a:solidFill>
            <a:srgbClr val="F6E5CC">
              <a:alpha val="90000"/>
            </a:srgbClr>
          </a:solidFill>
          <a:ln w="9360">
            <a:solidFill>
              <a:srgbClr val="F6E5C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9" name="CustomShape 4"/>
          <p:cNvSpPr/>
          <p:nvPr/>
        </p:nvSpPr>
        <p:spPr>
          <a:xfrm>
            <a:off x="2049840" y="231588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lvl="1" indent="-228240">
              <a:lnSpc>
                <a:spcPct val="90000"/>
              </a:lnSpc>
              <a:buClr>
                <a:srgbClr val="000000"/>
              </a:buClr>
              <a:buFont typeface="Garamond"/>
              <a:buChar char="•"/>
            </a:pPr>
            <a:r>
              <a:rPr lang="fr-FR" sz="2700" b="0" strike="noStrike" spc="-1">
                <a:solidFill>
                  <a:srgbClr val="000000"/>
                </a:solidFill>
                <a:uFill>
                  <a:solidFill>
                    <a:srgbClr val="FFFFFF"/>
                  </a:solidFill>
                </a:uFill>
                <a:latin typeface="Garamond"/>
                <a:ea typeface="Garamond"/>
              </a:rPr>
              <a:t>En 3 ans.</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Au Lycée Professionnel ou en CFA.</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Enseignement général + professionnel.</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22 semaines de stage.</a:t>
            </a:r>
            <a:endParaRPr lang="fr-FR" sz="2700" b="0" strike="noStrike" spc="-1">
              <a:solidFill>
                <a:srgbClr val="000000"/>
              </a:solidFill>
              <a:uFill>
                <a:solidFill>
                  <a:srgbClr val="FFFFFF"/>
                </a:solidFill>
              </a:uFill>
              <a:latin typeface="Arial"/>
            </a:endParaRPr>
          </a:p>
        </p:txBody>
      </p:sp>
      <p:sp>
        <p:nvSpPr>
          <p:cNvPr id="180" name="CustomShape 5"/>
          <p:cNvSpPr/>
          <p:nvPr/>
        </p:nvSpPr>
        <p:spPr>
          <a:xfrm>
            <a:off x="6360840" y="1539360"/>
            <a:ext cx="3781080" cy="777240"/>
          </a:xfrm>
          <a:prstGeom prst="rect">
            <a:avLst/>
          </a:prstGeom>
          <a:gradFill>
            <a:gsLst>
              <a:gs pos="0">
                <a:srgbClr val="78A69B"/>
              </a:gs>
              <a:gs pos="50000">
                <a:srgbClr val="76A69B"/>
              </a:gs>
              <a:gs pos="100000">
                <a:srgbClr val="75A599"/>
              </a:gs>
            </a:gsLst>
            <a:lin ang="5400000"/>
          </a:gradFill>
          <a:ln w="9360">
            <a:solidFill>
              <a:srgbClr val="7AA69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1" name="CustomShape 6"/>
          <p:cNvSpPr/>
          <p:nvPr/>
        </p:nvSpPr>
        <p:spPr>
          <a:xfrm>
            <a:off x="6360840" y="153936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algn="ctr">
              <a:lnSpc>
                <a:spcPct val="90000"/>
              </a:lnSpc>
            </a:pPr>
            <a:r>
              <a:rPr lang="fr-FR" sz="2700" b="0" strike="noStrike" spc="-1">
                <a:solidFill>
                  <a:srgbClr val="FFFFFF"/>
                </a:solidFill>
                <a:uFill>
                  <a:solidFill>
                    <a:srgbClr val="FFFFFF"/>
                  </a:solidFill>
                </a:uFill>
                <a:latin typeface="Garamond"/>
                <a:ea typeface="Garamond"/>
              </a:rPr>
              <a:t>C.A.P</a:t>
            </a:r>
            <a:endParaRPr lang="fr-FR" sz="2700" b="0" strike="noStrike" spc="-1">
              <a:solidFill>
                <a:srgbClr val="000000"/>
              </a:solidFill>
              <a:uFill>
                <a:solidFill>
                  <a:srgbClr val="FFFFFF"/>
                </a:solidFill>
              </a:uFill>
              <a:latin typeface="Arial"/>
            </a:endParaRPr>
          </a:p>
        </p:txBody>
      </p:sp>
      <p:sp>
        <p:nvSpPr>
          <p:cNvPr id="182" name="CustomShape 7"/>
          <p:cNvSpPr/>
          <p:nvPr/>
        </p:nvSpPr>
        <p:spPr>
          <a:xfrm>
            <a:off x="6360840" y="2316960"/>
            <a:ext cx="3781080" cy="3001320"/>
          </a:xfrm>
          <a:prstGeom prst="rect">
            <a:avLst/>
          </a:prstGeom>
          <a:solidFill>
            <a:srgbClr val="D5DFDC">
              <a:alpha val="90000"/>
            </a:srgbClr>
          </a:solidFill>
          <a:ln w="9360">
            <a:solidFill>
              <a:srgbClr val="D5DFD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3" name="CustomShape 8"/>
          <p:cNvSpPr/>
          <p:nvPr/>
        </p:nvSpPr>
        <p:spPr>
          <a:xfrm>
            <a:off x="6360840" y="231696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lvl="1" indent="-228240">
              <a:lnSpc>
                <a:spcPct val="90000"/>
              </a:lnSpc>
              <a:buClr>
                <a:srgbClr val="000000"/>
              </a:buClr>
              <a:buFont typeface="Garamond"/>
              <a:buChar char="•"/>
            </a:pPr>
            <a:r>
              <a:rPr lang="fr-FR" sz="2700" b="0" strike="noStrike" spc="-1" dirty="0">
                <a:solidFill>
                  <a:srgbClr val="000000"/>
                </a:solidFill>
                <a:uFill>
                  <a:solidFill>
                    <a:srgbClr val="FFFFFF"/>
                  </a:solidFill>
                </a:uFill>
                <a:latin typeface="Garamond"/>
                <a:ea typeface="Garamond"/>
              </a:rPr>
              <a:t>En 2 ans.</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Au Lycée Professionnel ou en CFA.</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Enseignement général + professionnel.</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12 à 16 semaines de stage.</a:t>
            </a:r>
            <a:endParaRPr lang="fr-FR" sz="27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extShape 1"/>
          <p:cNvSpPr txBox="1"/>
          <p:nvPr/>
        </p:nvSpPr>
        <p:spPr>
          <a:xfrm>
            <a:off x="1066680" y="2656440"/>
            <a:ext cx="10058040" cy="1371240"/>
          </a:xfrm>
          <a:prstGeom prst="rect">
            <a:avLst/>
          </a:prstGeom>
          <a:noFill/>
          <a:ln>
            <a:noFill/>
          </a:ln>
        </p:spPr>
        <p:txBody>
          <a:bodyPr anchor="ctr">
            <a:normAutofit fontScale="70000" lnSpcReduction="20000"/>
          </a:bodyPr>
          <a:lstStyle/>
          <a:p>
            <a:pPr algn="ctr">
              <a:lnSpc>
                <a:spcPct val="90000"/>
              </a:lnSpc>
            </a:pPr>
            <a:r>
              <a:rPr lang="fr-FR" sz="4000" b="1" strike="noStrike" spc="-1" dirty="0">
                <a:solidFill>
                  <a:srgbClr val="395750"/>
                </a:solidFill>
                <a:uFill>
                  <a:solidFill>
                    <a:srgbClr val="FFFFFF"/>
                  </a:solidFill>
                </a:uFill>
                <a:latin typeface="Garamond"/>
                <a:ea typeface="Garamond"/>
              </a:rPr>
              <a:t>Question 6 :</a:t>
            </a:r>
            <a:r>
              <a:rPr dirty="0"/>
              <a:t/>
            </a:r>
            <a:br>
              <a:rPr dirty="0"/>
            </a:br>
            <a:r>
              <a:rPr lang="fr-FR" sz="4000" b="1" strike="noStrike" spc="-1" dirty="0">
                <a:solidFill>
                  <a:srgbClr val="395750"/>
                </a:solidFill>
                <a:uFill>
                  <a:solidFill>
                    <a:srgbClr val="FFFFFF"/>
                  </a:solidFill>
                </a:uFill>
                <a:latin typeface="Garamond"/>
                <a:ea typeface="Garamond"/>
              </a:rPr>
              <a:t> </a:t>
            </a:r>
            <a:r>
              <a:rPr dirty="0"/>
              <a:t/>
            </a:r>
            <a:br>
              <a:rPr dirty="0"/>
            </a:br>
            <a:r>
              <a:rPr lang="fr-FR" sz="4000" b="0" strike="noStrike" spc="-1" dirty="0">
                <a:solidFill>
                  <a:srgbClr val="395750"/>
                </a:solidFill>
                <a:uFill>
                  <a:solidFill>
                    <a:srgbClr val="FFFFFF"/>
                  </a:solidFill>
                </a:uFill>
                <a:latin typeface="Garamond"/>
                <a:ea typeface="Garamond"/>
              </a:rPr>
              <a:t>A votre avis, si je m’oriente en CAP ou en BAC PRO, aurai-je le choix parmi beaucoup de domaines professionnels?</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Shape 1"/>
          <p:cNvSpPr txBox="1"/>
          <p:nvPr/>
        </p:nvSpPr>
        <p:spPr>
          <a:xfrm>
            <a:off x="493560" y="41263"/>
            <a:ext cx="11171160" cy="1371240"/>
          </a:xfrm>
          <a:prstGeom prst="rect">
            <a:avLst/>
          </a:prstGeom>
          <a:noFill/>
          <a:ln>
            <a:noFill/>
          </a:ln>
        </p:spPr>
        <p:txBody>
          <a:bodyPr anchor="ctr">
            <a:normAutofit/>
          </a:bodyPr>
          <a:lstStyle/>
          <a:p>
            <a:pPr>
              <a:lnSpc>
                <a:spcPct val="90000"/>
              </a:lnSpc>
            </a:pPr>
            <a:r>
              <a:t/>
            </a:r>
            <a:br/>
            <a:endParaRPr lang="fr-FR" sz="1400" b="0" strike="noStrike" spc="-1">
              <a:solidFill>
                <a:srgbClr val="000000"/>
              </a:solidFill>
              <a:uFill>
                <a:solidFill>
                  <a:srgbClr val="FFFFFF"/>
                </a:solidFill>
              </a:uFill>
              <a:latin typeface="Arial"/>
            </a:endParaRPr>
          </a:p>
        </p:txBody>
      </p:sp>
      <p:sp>
        <p:nvSpPr>
          <p:cNvPr id="187" name="CustomShape 3"/>
          <p:cNvSpPr/>
          <p:nvPr/>
        </p:nvSpPr>
        <p:spPr>
          <a:xfrm>
            <a:off x="5302080" y="2635560"/>
            <a:ext cx="2782440" cy="1554840"/>
          </a:xfrm>
          <a:prstGeom prst="rect">
            <a:avLst/>
          </a:prstGeom>
          <a:noFill/>
          <a:ln>
            <a:noFill/>
          </a:ln>
        </p:spPr>
        <p:style>
          <a:lnRef idx="0">
            <a:scrgbClr r="0" g="0" b="0"/>
          </a:lnRef>
          <a:fillRef idx="0">
            <a:scrgbClr r="0" g="0" b="0"/>
          </a:fillRef>
          <a:effectRef idx="0">
            <a:scrgbClr r="0" g="0" b="0"/>
          </a:effectRef>
          <a:fontRef idx="minor"/>
        </p:style>
        <p:txBody>
          <a:bodyPr/>
          <a:lstStyle/>
          <a:p>
            <a:pPr algn="ctr">
              <a:lnSpc>
                <a:spcPct val="100000"/>
              </a:lnSpc>
            </a:pPr>
            <a:r>
              <a:rPr lang="fr-FR" sz="2400" b="1" strike="noStrike" spc="-1">
                <a:solidFill>
                  <a:srgbClr val="0033CC"/>
                </a:solidFill>
                <a:uFill>
                  <a:solidFill>
                    <a:srgbClr val="FFFFFF"/>
                  </a:solidFill>
                </a:uFill>
                <a:latin typeface="Garamond"/>
                <a:ea typeface="Garamond"/>
              </a:rPr>
              <a:t>80 spécialités de bac Professionnels </a:t>
            </a:r>
            <a:endParaRPr lang="fr-FR" sz="2400" b="0" strike="noStrike" spc="-1">
              <a:solidFill>
                <a:srgbClr val="000000"/>
              </a:solidFill>
              <a:uFill>
                <a:solidFill>
                  <a:srgbClr val="FFFFFF"/>
                </a:solidFill>
              </a:uFill>
              <a:latin typeface="Arial"/>
            </a:endParaRPr>
          </a:p>
          <a:p>
            <a:pPr algn="ctr">
              <a:lnSpc>
                <a:spcPct val="100000"/>
              </a:lnSpc>
            </a:pPr>
            <a:r>
              <a:rPr lang="fr-FR" sz="2400" b="1" strike="noStrike" spc="-1">
                <a:solidFill>
                  <a:srgbClr val="FF0066"/>
                </a:solidFill>
                <a:uFill>
                  <a:solidFill>
                    <a:srgbClr val="FFFFFF"/>
                  </a:solidFill>
                </a:uFill>
                <a:latin typeface="Garamond"/>
                <a:ea typeface="Garamond"/>
              </a:rPr>
              <a:t>200 spécialités de CAP</a:t>
            </a:r>
            <a:endParaRPr lang="fr-FR" sz="2400" b="0" strike="noStrike" spc="-1">
              <a:solidFill>
                <a:srgbClr val="000000"/>
              </a:solidFill>
              <a:uFill>
                <a:solidFill>
                  <a:srgbClr val="FFFFFF"/>
                </a:solidFill>
              </a:uFill>
              <a:latin typeface="Arial"/>
            </a:endParaRPr>
          </a:p>
        </p:txBody>
      </p:sp>
      <p:pic>
        <p:nvPicPr>
          <p:cNvPr id="188" name="Google Shape;241;p13"/>
          <p:cNvPicPr/>
          <p:nvPr/>
        </p:nvPicPr>
        <p:blipFill>
          <a:blip r:embed="rId3"/>
          <a:srcRect l="7177" t="7617" r="58463" b="14328"/>
          <a:stretch/>
        </p:blipFill>
        <p:spPr>
          <a:xfrm>
            <a:off x="805320" y="1915920"/>
            <a:ext cx="801000" cy="1458720"/>
          </a:xfrm>
          <a:prstGeom prst="rect">
            <a:avLst/>
          </a:prstGeom>
          <a:ln>
            <a:noFill/>
          </a:ln>
        </p:spPr>
      </p:pic>
      <p:sp>
        <p:nvSpPr>
          <p:cNvPr id="189" name="CustomShape 4"/>
          <p:cNvSpPr/>
          <p:nvPr/>
        </p:nvSpPr>
        <p:spPr>
          <a:xfrm>
            <a:off x="3691080" y="3402720"/>
            <a:ext cx="165132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Bâtiment, travaux publics</a:t>
            </a:r>
            <a:endParaRPr lang="fr-FR" sz="1800" b="0" strike="noStrike" spc="-1">
              <a:solidFill>
                <a:srgbClr val="000000"/>
              </a:solidFill>
              <a:uFill>
                <a:solidFill>
                  <a:srgbClr val="FFFFFF"/>
                </a:solidFill>
              </a:uFill>
              <a:latin typeface="Arial"/>
            </a:endParaRPr>
          </a:p>
        </p:txBody>
      </p:sp>
      <p:sp>
        <p:nvSpPr>
          <p:cNvPr id="190" name="CustomShape 5"/>
          <p:cNvSpPr/>
          <p:nvPr/>
        </p:nvSpPr>
        <p:spPr>
          <a:xfrm>
            <a:off x="3375720" y="2525040"/>
            <a:ext cx="139896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Automobile,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engins</a:t>
            </a:r>
            <a:endParaRPr lang="fr-FR" sz="1800" b="0" strike="noStrike" spc="-1">
              <a:solidFill>
                <a:srgbClr val="000000"/>
              </a:solidFill>
              <a:uFill>
                <a:solidFill>
                  <a:srgbClr val="FFFFFF"/>
                </a:solidFill>
              </a:uFill>
              <a:latin typeface="Arial"/>
            </a:endParaRPr>
          </a:p>
        </p:txBody>
      </p:sp>
      <p:sp>
        <p:nvSpPr>
          <p:cNvPr id="191" name="CustomShape 6"/>
          <p:cNvSpPr/>
          <p:nvPr/>
        </p:nvSpPr>
        <p:spPr>
          <a:xfrm>
            <a:off x="7934040" y="1373040"/>
            <a:ext cx="1099440" cy="716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Hygiène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Sécurité</a:t>
            </a:r>
            <a:endParaRPr lang="fr-FR" sz="1800" b="0" strike="noStrike" spc="-1">
              <a:solidFill>
                <a:srgbClr val="000000"/>
              </a:solidFill>
              <a:uFill>
                <a:solidFill>
                  <a:srgbClr val="FFFFFF"/>
                </a:solidFill>
              </a:uFill>
              <a:latin typeface="Arial"/>
            </a:endParaRPr>
          </a:p>
        </p:txBody>
      </p:sp>
      <p:sp>
        <p:nvSpPr>
          <p:cNvPr id="192" name="CustomShape 7"/>
          <p:cNvSpPr/>
          <p:nvPr/>
        </p:nvSpPr>
        <p:spPr>
          <a:xfrm>
            <a:off x="1730520" y="4086360"/>
            <a:ext cx="12564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Chimie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Physique</a:t>
            </a:r>
            <a:endParaRPr lang="fr-FR" sz="1800" b="0" strike="noStrike" spc="-1">
              <a:solidFill>
                <a:srgbClr val="000000"/>
              </a:solidFill>
              <a:uFill>
                <a:solidFill>
                  <a:srgbClr val="FFFFFF"/>
                </a:solidFill>
              </a:uFill>
              <a:latin typeface="Arial"/>
            </a:endParaRPr>
          </a:p>
        </p:txBody>
      </p:sp>
      <p:sp>
        <p:nvSpPr>
          <p:cNvPr id="193" name="CustomShape 8"/>
          <p:cNvSpPr/>
          <p:nvPr/>
        </p:nvSpPr>
        <p:spPr>
          <a:xfrm>
            <a:off x="3990600" y="1763640"/>
            <a:ext cx="1392120" cy="86508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Productique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Mécanique</a:t>
            </a:r>
            <a:endParaRPr lang="fr-FR" sz="1800" b="0" strike="noStrike" spc="-1">
              <a:solidFill>
                <a:srgbClr val="000000"/>
              </a:solidFill>
              <a:uFill>
                <a:solidFill>
                  <a:srgbClr val="FFFFFF"/>
                </a:solidFill>
              </a:uFill>
              <a:latin typeface="Arial"/>
            </a:endParaRPr>
          </a:p>
        </p:txBody>
      </p:sp>
      <p:sp>
        <p:nvSpPr>
          <p:cNvPr id="194" name="CustomShape 9"/>
          <p:cNvSpPr/>
          <p:nvPr/>
        </p:nvSpPr>
        <p:spPr>
          <a:xfrm>
            <a:off x="7030080" y="1699200"/>
            <a:ext cx="91404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Santé</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Social Soin</a:t>
            </a:r>
            <a:endParaRPr lang="fr-FR" sz="1800" b="0" strike="noStrike" spc="-1">
              <a:solidFill>
                <a:srgbClr val="000000"/>
              </a:solidFill>
              <a:uFill>
                <a:solidFill>
                  <a:srgbClr val="FFFFFF"/>
                </a:solidFill>
              </a:uFill>
              <a:latin typeface="Arial"/>
            </a:endParaRPr>
          </a:p>
        </p:txBody>
      </p:sp>
      <p:sp>
        <p:nvSpPr>
          <p:cNvPr id="195" name="CustomShape 10"/>
          <p:cNvSpPr/>
          <p:nvPr/>
        </p:nvSpPr>
        <p:spPr>
          <a:xfrm>
            <a:off x="4714200" y="5104800"/>
            <a:ext cx="17686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Bois</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Ameublement</a:t>
            </a:r>
            <a:endParaRPr lang="fr-FR" sz="1800" b="0" strike="noStrike" spc="-1">
              <a:solidFill>
                <a:srgbClr val="000000"/>
              </a:solidFill>
              <a:uFill>
                <a:solidFill>
                  <a:srgbClr val="FFFFFF"/>
                </a:solidFill>
              </a:uFill>
              <a:latin typeface="Arial"/>
            </a:endParaRPr>
          </a:p>
        </p:txBody>
      </p:sp>
      <p:sp>
        <p:nvSpPr>
          <p:cNvPr id="196" name="CustomShape 11"/>
          <p:cNvSpPr/>
          <p:nvPr/>
        </p:nvSpPr>
        <p:spPr>
          <a:xfrm>
            <a:off x="7737480" y="4912560"/>
            <a:ext cx="1492560" cy="1397520"/>
          </a:xfrm>
          <a:prstGeom prst="rect">
            <a:avLst/>
          </a:prstGeom>
          <a:solidFill>
            <a:srgbClr val="F3CAB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Arts, Artisanats</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Audiovisuel,</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Industries graphiques</a:t>
            </a:r>
            <a:endParaRPr lang="fr-FR" sz="1800" b="0" strike="noStrike" spc="-1">
              <a:solidFill>
                <a:srgbClr val="000000"/>
              </a:solidFill>
              <a:uFill>
                <a:solidFill>
                  <a:srgbClr val="FFFFFF"/>
                </a:solidFill>
              </a:uFill>
              <a:latin typeface="Arial"/>
            </a:endParaRPr>
          </a:p>
        </p:txBody>
      </p:sp>
      <p:sp>
        <p:nvSpPr>
          <p:cNvPr id="197" name="CustomShape 12"/>
          <p:cNvSpPr/>
          <p:nvPr/>
        </p:nvSpPr>
        <p:spPr>
          <a:xfrm>
            <a:off x="8350200" y="3262320"/>
            <a:ext cx="136728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Commerce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Vente</a:t>
            </a:r>
            <a:endParaRPr lang="fr-FR" sz="1800" b="0" strike="noStrike" spc="-1">
              <a:solidFill>
                <a:srgbClr val="000000"/>
              </a:solidFill>
              <a:uFill>
                <a:solidFill>
                  <a:srgbClr val="FFFFFF"/>
                </a:solidFill>
              </a:uFill>
              <a:latin typeface="Arial"/>
            </a:endParaRPr>
          </a:p>
        </p:txBody>
      </p:sp>
      <p:sp>
        <p:nvSpPr>
          <p:cNvPr id="198" name="CustomShape 13"/>
          <p:cNvSpPr/>
          <p:nvPr/>
        </p:nvSpPr>
        <p:spPr>
          <a:xfrm>
            <a:off x="9035280" y="1706760"/>
            <a:ext cx="1847160" cy="109836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Gestion-administration,</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Logistique,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Transport</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199" name="CustomShape 14"/>
          <p:cNvSpPr/>
          <p:nvPr/>
        </p:nvSpPr>
        <p:spPr>
          <a:xfrm>
            <a:off x="9614520" y="2805120"/>
            <a:ext cx="205056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Alimentation</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Hôtellerie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Restauration</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00" name="CustomShape 15"/>
          <p:cNvSpPr/>
          <p:nvPr/>
        </p:nvSpPr>
        <p:spPr>
          <a:xfrm>
            <a:off x="9122760" y="4127400"/>
            <a:ext cx="1723680" cy="1293480"/>
          </a:xfrm>
          <a:prstGeom prst="rect">
            <a:avLst/>
          </a:prstGeom>
          <a:solidFill>
            <a:srgbClr val="FFC00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Agriculture,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Elevage,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Aménagement,</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Forêt</a:t>
            </a:r>
            <a:endParaRPr lang="fr-FR" sz="1800" b="0" strike="noStrike" spc="-1">
              <a:solidFill>
                <a:srgbClr val="000000"/>
              </a:solidFill>
              <a:uFill>
                <a:solidFill>
                  <a:srgbClr val="FFFFFF"/>
                </a:solidFill>
              </a:uFill>
              <a:latin typeface="Arial"/>
            </a:endParaRPr>
          </a:p>
        </p:txBody>
      </p:sp>
      <p:sp>
        <p:nvSpPr>
          <p:cNvPr id="201" name="CustomShape 16"/>
          <p:cNvSpPr/>
          <p:nvPr/>
        </p:nvSpPr>
        <p:spPr>
          <a:xfrm>
            <a:off x="5307480" y="1374120"/>
            <a:ext cx="17370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Electricité,</a:t>
            </a:r>
            <a:r>
              <a:t/>
            </a:r>
            <a:br/>
            <a:r>
              <a:rPr lang="fr-FR" sz="1800" b="1" strike="noStrike" spc="-1">
                <a:solidFill>
                  <a:srgbClr val="000000"/>
                </a:solidFill>
                <a:uFill>
                  <a:solidFill>
                    <a:srgbClr val="FFFFFF"/>
                  </a:solidFill>
                </a:uFill>
                <a:latin typeface="Garamond"/>
                <a:ea typeface="Garamond"/>
              </a:rPr>
              <a:t>électronique,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Energie</a:t>
            </a:r>
            <a:endParaRPr lang="fr-FR" sz="1800" b="0" strike="noStrike" spc="-1">
              <a:solidFill>
                <a:srgbClr val="000000"/>
              </a:solidFill>
              <a:uFill>
                <a:solidFill>
                  <a:srgbClr val="FFFFFF"/>
                </a:solidFill>
              </a:uFill>
              <a:latin typeface="Arial"/>
            </a:endParaRPr>
          </a:p>
        </p:txBody>
      </p:sp>
      <p:sp>
        <p:nvSpPr>
          <p:cNvPr id="202" name="CustomShape 17"/>
          <p:cNvSpPr/>
          <p:nvPr/>
        </p:nvSpPr>
        <p:spPr>
          <a:xfrm>
            <a:off x="2913840" y="4321440"/>
            <a:ext cx="1798560" cy="10832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Matériaux : métaux,</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Papiers, plastiques</a:t>
            </a:r>
            <a:endParaRPr lang="fr-FR" sz="1800" b="0" strike="noStrike" spc="-1">
              <a:solidFill>
                <a:srgbClr val="000000"/>
              </a:solidFill>
              <a:uFill>
                <a:solidFill>
                  <a:srgbClr val="FFFFFF"/>
                </a:solidFill>
              </a:uFill>
              <a:latin typeface="Arial"/>
            </a:endParaRPr>
          </a:p>
        </p:txBody>
      </p:sp>
      <p:sp>
        <p:nvSpPr>
          <p:cNvPr id="203" name="CustomShape 18"/>
          <p:cNvSpPr/>
          <p:nvPr/>
        </p:nvSpPr>
        <p:spPr>
          <a:xfrm>
            <a:off x="6411240" y="4406040"/>
            <a:ext cx="15328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Textile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Habillement</a:t>
            </a:r>
            <a:endParaRPr lang="fr-FR" sz="1800" b="0" strike="noStrike" spc="-1">
              <a:solidFill>
                <a:srgbClr val="000000"/>
              </a:solidFill>
              <a:uFill>
                <a:solidFill>
                  <a:srgbClr val="FFFFFF"/>
                </a:solidFill>
              </a:uFill>
              <a:latin typeface="Arial"/>
            </a:endParaRPr>
          </a:p>
        </p:txBody>
      </p:sp>
      <p:sp>
        <p:nvSpPr>
          <p:cNvPr id="21" name="CustomShape 2"/>
          <p:cNvSpPr/>
          <p:nvPr/>
        </p:nvSpPr>
        <p:spPr>
          <a:xfrm rot="20966575">
            <a:off x="1683502" y="13867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pc="-1" dirty="0" smtClean="0">
                <a:solidFill>
                  <a:srgbClr val="FFFFFF"/>
                </a:solidFill>
                <a:uFill>
                  <a:solidFill>
                    <a:srgbClr val="FFFFFF"/>
                  </a:solidFill>
                </a:uFill>
                <a:latin typeface="Garamond"/>
              </a:rPr>
              <a:t>OUI</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177" y="595968"/>
            <a:ext cx="9809583" cy="5508740"/>
          </a:xfrm>
          <a:prstGeom prst="rect">
            <a:avLst/>
          </a:prstGeom>
        </p:spPr>
      </p:pic>
    </p:spTree>
    <p:extLst>
      <p:ext uri="{BB962C8B-B14F-4D97-AF65-F5344CB8AC3E}">
        <p14:creationId xmlns:p14="http://schemas.microsoft.com/office/powerpoint/2010/main" val="2137697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TotalTime>
  <Words>756</Words>
  <Application>Microsoft Office PowerPoint</Application>
  <PresentationFormat>Personnalisé</PresentationFormat>
  <Paragraphs>216</Paragraphs>
  <Slides>19</Slides>
  <Notes>3</Notes>
  <HiddenSlides>0</HiddenSlides>
  <MMClips>0</MMClips>
  <ScaleCrop>false</ScaleCrop>
  <HeadingPairs>
    <vt:vector size="4" baseType="variant">
      <vt:variant>
        <vt:lpstr>Thème</vt:lpstr>
      </vt:variant>
      <vt:variant>
        <vt:i4>3</vt:i4>
      </vt:variant>
      <vt:variant>
        <vt:lpstr>Titres des diapositives</vt:lpstr>
      </vt:variant>
      <vt:variant>
        <vt:i4>19</vt:i4>
      </vt:variant>
    </vt:vector>
  </HeadingPairs>
  <TitlesOfParts>
    <vt:vector size="22" baseType="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LA CLASSE DE 4ÈME</dc:title>
  <dc:subject/>
  <dc:creator>Lisa Djibril</dc:creator>
  <dc:description/>
  <cp:lastModifiedBy>Utilisateur Windows</cp:lastModifiedBy>
  <cp:revision>39</cp:revision>
  <dcterms:created xsi:type="dcterms:W3CDTF">2018-03-13T14:57:50Z</dcterms:created>
  <dcterms:modified xsi:type="dcterms:W3CDTF">2025-10-16T13:30:04Z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17</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19</vt:i4>
  </property>
</Properties>
</file>